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4"/>
  </p:notesMasterIdLst>
  <p:handoutMasterIdLst>
    <p:handoutMasterId r:id="rId25"/>
  </p:handoutMasterIdLst>
  <p:sldIdLst>
    <p:sldId id="256" r:id="rId2"/>
    <p:sldId id="308" r:id="rId3"/>
    <p:sldId id="321" r:id="rId4"/>
    <p:sldId id="320" r:id="rId5"/>
    <p:sldId id="317" r:id="rId6"/>
    <p:sldId id="318" r:id="rId7"/>
    <p:sldId id="328" r:id="rId8"/>
    <p:sldId id="314" r:id="rId9"/>
    <p:sldId id="310" r:id="rId10"/>
    <p:sldId id="309" r:id="rId11"/>
    <p:sldId id="311" r:id="rId12"/>
    <p:sldId id="312" r:id="rId13"/>
    <p:sldId id="326" r:id="rId14"/>
    <p:sldId id="319" r:id="rId15"/>
    <p:sldId id="325" r:id="rId16"/>
    <p:sldId id="323" r:id="rId17"/>
    <p:sldId id="324" r:id="rId18"/>
    <p:sldId id="262" r:id="rId19"/>
    <p:sldId id="327" r:id="rId20"/>
    <p:sldId id="316" r:id="rId21"/>
    <p:sldId id="322" r:id="rId22"/>
    <p:sldId id="270" r:id="rId23"/>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7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AC7F8625-95A9-4A03-B52A-65D5337922F4}" type="datetimeFigureOut">
              <a:rPr lang="en-US" smtClean="0"/>
              <a:t>5/14/2015</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426F480C-7EA7-403C-926B-7CA9A20DC42C}" type="slidenum">
              <a:rPr lang="en-US" smtClean="0"/>
              <a:t>‹#›</a:t>
            </a:fld>
            <a:endParaRPr lang="en-US"/>
          </a:p>
        </p:txBody>
      </p:sp>
    </p:spTree>
    <p:extLst>
      <p:ext uri="{BB962C8B-B14F-4D97-AF65-F5344CB8AC3E}">
        <p14:creationId xmlns:p14="http://schemas.microsoft.com/office/powerpoint/2010/main" val="1359494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79D2A89D-66D7-4FEC-8085-B094794212BE}" type="datetimeFigureOut">
              <a:rPr lang="en-US" smtClean="0"/>
              <a:pPr/>
              <a:t>5/14/2015</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66809F96-8A0C-47AE-AB36-F3CC97048817}" type="slidenum">
              <a:rPr lang="en-US" smtClean="0"/>
              <a:pPr/>
              <a:t>‹#›</a:t>
            </a:fld>
            <a:endParaRPr lang="en-US"/>
          </a:p>
        </p:txBody>
      </p:sp>
    </p:spTree>
    <p:extLst>
      <p:ext uri="{BB962C8B-B14F-4D97-AF65-F5344CB8AC3E}">
        <p14:creationId xmlns:p14="http://schemas.microsoft.com/office/powerpoint/2010/main" val="2094442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809F96-8A0C-47AE-AB36-F3CC970488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809F96-8A0C-47AE-AB36-F3CC97048817}" type="slidenum">
              <a:rPr lang="en-US" smtClean="0"/>
              <a:pPr/>
              <a:t>14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809F96-8A0C-47AE-AB36-F3CC97048817}" type="slidenum">
              <a:rPr lang="en-US" smtClean="0"/>
              <a:pPr/>
              <a:t>18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809F96-8A0C-47AE-AB36-F3CC97048817}" type="slidenum">
              <a:rPr lang="en-US" smtClean="0"/>
              <a:pPr/>
              <a:t>20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809F96-8A0C-47AE-AB36-F3CC97048817}"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0CB4EE-FC9D-49D5-8A70-71A35A883336}" type="datetimeFigureOut">
              <a:rPr lang="en-US" smtClean="0"/>
              <a:pPr/>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125CA-149A-4594-AD86-D3EC18EBF74E}" type="slidenum">
              <a:rPr lang="en-US" smtClean="0"/>
              <a:pPr/>
              <a:t>‹#›</a:t>
            </a:fld>
            <a:endParaRPr lang="en-US"/>
          </a:p>
        </p:txBody>
      </p:sp>
    </p:spTree>
    <p:extLst>
      <p:ext uri="{BB962C8B-B14F-4D97-AF65-F5344CB8AC3E}">
        <p14:creationId xmlns:p14="http://schemas.microsoft.com/office/powerpoint/2010/main" val="3365999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CB4EE-FC9D-49D5-8A70-71A35A883336}" type="datetimeFigureOut">
              <a:rPr lang="en-US" smtClean="0"/>
              <a:pPr/>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125CA-149A-4594-AD86-D3EC18EBF74E}" type="slidenum">
              <a:rPr lang="en-US" smtClean="0"/>
              <a:pPr/>
              <a:t>‹#›</a:t>
            </a:fld>
            <a:endParaRPr lang="en-US"/>
          </a:p>
        </p:txBody>
      </p:sp>
    </p:spTree>
    <p:extLst>
      <p:ext uri="{BB962C8B-B14F-4D97-AF65-F5344CB8AC3E}">
        <p14:creationId xmlns:p14="http://schemas.microsoft.com/office/powerpoint/2010/main" val="2587035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CB4EE-FC9D-49D5-8A70-71A35A883336}" type="datetimeFigureOut">
              <a:rPr lang="en-US" smtClean="0"/>
              <a:pPr/>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125CA-149A-4594-AD86-D3EC18EBF74E}" type="slidenum">
              <a:rPr lang="en-US" smtClean="0"/>
              <a:pPr/>
              <a:t>‹#›</a:t>
            </a:fld>
            <a:endParaRPr lang="en-US"/>
          </a:p>
        </p:txBody>
      </p:sp>
    </p:spTree>
    <p:extLst>
      <p:ext uri="{BB962C8B-B14F-4D97-AF65-F5344CB8AC3E}">
        <p14:creationId xmlns:p14="http://schemas.microsoft.com/office/powerpoint/2010/main" val="2852342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CB4EE-FC9D-49D5-8A70-71A35A883336}" type="datetimeFigureOut">
              <a:rPr lang="en-US" smtClean="0"/>
              <a:pPr/>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125CA-149A-4594-AD86-D3EC18EBF74E}" type="slidenum">
              <a:rPr lang="en-US" smtClean="0"/>
              <a:pPr/>
              <a:t>‹#›</a:t>
            </a:fld>
            <a:endParaRPr lang="en-US"/>
          </a:p>
        </p:txBody>
      </p:sp>
    </p:spTree>
    <p:extLst>
      <p:ext uri="{BB962C8B-B14F-4D97-AF65-F5344CB8AC3E}">
        <p14:creationId xmlns:p14="http://schemas.microsoft.com/office/powerpoint/2010/main" val="68584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0CB4EE-FC9D-49D5-8A70-71A35A883336}" type="datetimeFigureOut">
              <a:rPr lang="en-US" smtClean="0"/>
              <a:pPr/>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125CA-149A-4594-AD86-D3EC18EBF74E}" type="slidenum">
              <a:rPr lang="en-US" smtClean="0"/>
              <a:pPr/>
              <a:t>‹#›</a:t>
            </a:fld>
            <a:endParaRPr lang="en-US"/>
          </a:p>
        </p:txBody>
      </p:sp>
    </p:spTree>
    <p:extLst>
      <p:ext uri="{BB962C8B-B14F-4D97-AF65-F5344CB8AC3E}">
        <p14:creationId xmlns:p14="http://schemas.microsoft.com/office/powerpoint/2010/main" val="3601414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0CB4EE-FC9D-49D5-8A70-71A35A883336}" type="datetimeFigureOut">
              <a:rPr lang="en-US" smtClean="0"/>
              <a:pPr/>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125CA-149A-4594-AD86-D3EC18EBF74E}" type="slidenum">
              <a:rPr lang="en-US" smtClean="0"/>
              <a:pPr/>
              <a:t>‹#›</a:t>
            </a:fld>
            <a:endParaRPr lang="en-US"/>
          </a:p>
        </p:txBody>
      </p:sp>
    </p:spTree>
    <p:extLst>
      <p:ext uri="{BB962C8B-B14F-4D97-AF65-F5344CB8AC3E}">
        <p14:creationId xmlns:p14="http://schemas.microsoft.com/office/powerpoint/2010/main" val="2134171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0CB4EE-FC9D-49D5-8A70-71A35A883336}" type="datetimeFigureOut">
              <a:rPr lang="en-US" smtClean="0"/>
              <a:pPr/>
              <a:t>5/14/2015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9125CA-149A-4594-AD86-D3EC18EBF74E}" type="slidenum">
              <a:rPr lang="en-US" smtClean="0"/>
              <a:pPr/>
              <a:t>‹#›</a:t>
            </a:fld>
            <a:endParaRPr lang="en-US"/>
          </a:p>
        </p:txBody>
      </p:sp>
    </p:spTree>
    <p:extLst>
      <p:ext uri="{BB962C8B-B14F-4D97-AF65-F5344CB8AC3E}">
        <p14:creationId xmlns:p14="http://schemas.microsoft.com/office/powerpoint/2010/main" val="1227446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0CB4EE-FC9D-49D5-8A70-71A35A883336}" type="datetimeFigureOut">
              <a:rPr lang="en-US" smtClean="0"/>
              <a:pPr/>
              <a:t>5/14/2015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9125CA-149A-4594-AD86-D3EC18EBF74E}" type="slidenum">
              <a:rPr lang="en-US" smtClean="0"/>
              <a:pPr/>
              <a:t>‹#›</a:t>
            </a:fld>
            <a:endParaRPr lang="en-US"/>
          </a:p>
        </p:txBody>
      </p:sp>
    </p:spTree>
    <p:extLst>
      <p:ext uri="{BB962C8B-B14F-4D97-AF65-F5344CB8AC3E}">
        <p14:creationId xmlns:p14="http://schemas.microsoft.com/office/powerpoint/2010/main" val="253386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0CB4EE-FC9D-49D5-8A70-71A35A883336}" type="datetimeFigureOut">
              <a:rPr lang="en-US" smtClean="0"/>
              <a:pPr/>
              <a:t>5/14/2015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9125CA-149A-4594-AD86-D3EC18EBF74E}" type="slidenum">
              <a:rPr lang="en-US" smtClean="0"/>
              <a:pPr/>
              <a:t>‹#›</a:t>
            </a:fld>
            <a:endParaRPr lang="en-US"/>
          </a:p>
        </p:txBody>
      </p:sp>
    </p:spTree>
    <p:extLst>
      <p:ext uri="{BB962C8B-B14F-4D97-AF65-F5344CB8AC3E}">
        <p14:creationId xmlns:p14="http://schemas.microsoft.com/office/powerpoint/2010/main" val="785539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CB4EE-FC9D-49D5-8A70-71A35A883336}" type="datetimeFigureOut">
              <a:rPr lang="en-US" smtClean="0"/>
              <a:pPr/>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125CA-149A-4594-AD86-D3EC18EBF74E}" type="slidenum">
              <a:rPr lang="en-US" smtClean="0"/>
              <a:pPr/>
              <a:t>‹#›</a:t>
            </a:fld>
            <a:endParaRPr lang="en-US"/>
          </a:p>
        </p:txBody>
      </p:sp>
    </p:spTree>
    <p:extLst>
      <p:ext uri="{BB962C8B-B14F-4D97-AF65-F5344CB8AC3E}">
        <p14:creationId xmlns:p14="http://schemas.microsoft.com/office/powerpoint/2010/main" val="1393780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CB4EE-FC9D-49D5-8A70-71A35A883336}" type="datetimeFigureOut">
              <a:rPr lang="en-US" smtClean="0"/>
              <a:pPr/>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125CA-149A-4594-AD86-D3EC18EBF74E}" type="slidenum">
              <a:rPr lang="en-US" smtClean="0"/>
              <a:pPr/>
              <a:t>‹#›</a:t>
            </a:fld>
            <a:endParaRPr lang="en-US"/>
          </a:p>
        </p:txBody>
      </p:sp>
    </p:spTree>
    <p:extLst>
      <p:ext uri="{BB962C8B-B14F-4D97-AF65-F5344CB8AC3E}">
        <p14:creationId xmlns:p14="http://schemas.microsoft.com/office/powerpoint/2010/main" val="4089934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CB4EE-FC9D-49D5-8A70-71A35A883336}" type="datetimeFigureOut">
              <a:rPr lang="en-US" smtClean="0"/>
              <a:pPr/>
              <a:t>5/14/2015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9125CA-149A-4594-AD86-D3EC18EBF74E}" type="slidenum">
              <a:rPr lang="en-US" smtClean="0"/>
              <a:pPr/>
              <a:t>‹#›</a:t>
            </a:fld>
            <a:endParaRPr lang="en-US"/>
          </a:p>
        </p:txBody>
      </p:sp>
    </p:spTree>
    <p:extLst>
      <p:ext uri="{BB962C8B-B14F-4D97-AF65-F5344CB8AC3E}">
        <p14:creationId xmlns:p14="http://schemas.microsoft.com/office/powerpoint/2010/main" val="19147390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hortstravel.com/l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Excel_Worksheet1.xlsx"/></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package" Target="../embeddings/Microsoft_Excel_Worksheet2.xlsx"/></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ulm.edu/controller/hotelplannersportalinstructions.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doa.louisiana.gov/osp/travel/travelpolicy/pocketguide.pdf" TargetMode="External"/><Relationship Id="rId2" Type="http://schemas.openxmlformats.org/officeDocument/2006/relationships/hyperlink" Target="http://www.doa.louisiana.gov/osp/travel/travelpolicy/2014-2015travelguide.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2057400"/>
          </a:xfrm>
        </p:spPr>
        <p:txBody>
          <a:bodyPr/>
          <a:lstStyle/>
          <a:p>
            <a:r>
              <a:rPr lang="en-US" dirty="0" smtClean="0"/>
              <a:t>Travel Procedures</a:t>
            </a:r>
            <a:endParaRPr lang="en-US" dirty="0"/>
          </a:p>
        </p:txBody>
      </p:sp>
      <p:sp>
        <p:nvSpPr>
          <p:cNvPr id="3" name="Subtitle 2"/>
          <p:cNvSpPr>
            <a:spLocks noGrp="1"/>
          </p:cNvSpPr>
          <p:nvPr>
            <p:ph type="subTitle" idx="1"/>
          </p:nvPr>
        </p:nvSpPr>
        <p:spPr>
          <a:xfrm>
            <a:off x="1371600" y="2590800"/>
            <a:ext cx="6400800" cy="3048000"/>
          </a:xfrm>
        </p:spPr>
        <p:txBody>
          <a:bodyPr>
            <a:normAutofit/>
          </a:bodyPr>
          <a:lstStyle/>
          <a:p>
            <a:r>
              <a:rPr lang="en-US" dirty="0" smtClean="0"/>
              <a:t>New Mandates - Use of </a:t>
            </a:r>
            <a:r>
              <a:rPr lang="en-US" dirty="0" err="1" smtClean="0"/>
              <a:t>HotelPlanner</a:t>
            </a:r>
            <a:r>
              <a:rPr lang="en-US" dirty="0" smtClean="0"/>
              <a:t> Portal and State Credit Accounts for Payments</a:t>
            </a:r>
            <a:endParaRPr lang="en-US" sz="1800" dirty="0" smtClean="0"/>
          </a:p>
          <a:p>
            <a:r>
              <a:rPr lang="en-US" sz="1800" dirty="0" smtClean="0"/>
              <a:t>May 6</a:t>
            </a:r>
            <a:r>
              <a:rPr lang="en-US" sz="1800" baseline="30000" dirty="0" smtClean="0"/>
              <a:t>th</a:t>
            </a:r>
            <a:r>
              <a:rPr lang="en-US" sz="1800" dirty="0" smtClean="0"/>
              <a:t> and May 7</a:t>
            </a:r>
            <a:r>
              <a:rPr lang="en-US" sz="1800" baseline="30000" dirty="0" smtClean="0"/>
              <a:t>th</a:t>
            </a:r>
            <a:r>
              <a:rPr lang="en-US" sz="1800" dirty="0" smtClean="0"/>
              <a:t>, 2015</a:t>
            </a:r>
          </a:p>
          <a:p>
            <a:endParaRPr lang="en-US" sz="1800" dirty="0" smtClean="0"/>
          </a:p>
          <a:p>
            <a:endParaRPr lang="en-US" sz="1800" dirty="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HotelPlanner</a:t>
            </a:r>
            <a:r>
              <a:rPr lang="en-US" dirty="0" smtClean="0"/>
              <a:t> Portal, </a:t>
            </a:r>
            <a:r>
              <a:rPr lang="en-US" dirty="0"/>
              <a:t>Cont’d</a:t>
            </a:r>
          </a:p>
        </p:txBody>
      </p:sp>
      <p:sp>
        <p:nvSpPr>
          <p:cNvPr id="2" name="Content Placeholder 1"/>
          <p:cNvSpPr>
            <a:spLocks noGrp="1"/>
          </p:cNvSpPr>
          <p:nvPr>
            <p:ph idx="1"/>
          </p:nvPr>
        </p:nvSpPr>
        <p:spPr/>
        <p:txBody>
          <a:bodyPr>
            <a:normAutofit fontScale="92500" lnSpcReduction="20000"/>
          </a:bodyPr>
          <a:lstStyle/>
          <a:p>
            <a:r>
              <a:rPr lang="en-US" dirty="0" smtClean="0"/>
              <a:t>Must research hotels before reserving</a:t>
            </a:r>
          </a:p>
          <a:p>
            <a:endParaRPr lang="en-US" dirty="0"/>
          </a:p>
          <a:p>
            <a:r>
              <a:rPr lang="en-US" dirty="0" smtClean="0"/>
              <a:t>Send any questions about </a:t>
            </a:r>
            <a:r>
              <a:rPr lang="en-US" dirty="0" err="1" smtClean="0"/>
              <a:t>HotelPlanner</a:t>
            </a:r>
            <a:r>
              <a:rPr lang="en-US" dirty="0" smtClean="0"/>
              <a:t> Portal or issues with the portal to Controller and we will direct questions to </a:t>
            </a:r>
            <a:r>
              <a:rPr lang="en-US" dirty="0" err="1" smtClean="0"/>
              <a:t>HotelPlanner</a:t>
            </a:r>
            <a:r>
              <a:rPr lang="en-US" dirty="0" smtClean="0"/>
              <a:t> or the Office of State Travel.</a:t>
            </a:r>
          </a:p>
          <a:p>
            <a:endParaRPr lang="en-US" dirty="0" smtClean="0"/>
          </a:p>
          <a:p>
            <a:r>
              <a:rPr lang="en-US" dirty="0" smtClean="0"/>
              <a:t>For group travel, contact:</a:t>
            </a:r>
          </a:p>
          <a:p>
            <a:pPr lvl="1"/>
            <a:r>
              <a:rPr lang="en-US" dirty="0" smtClean="0"/>
              <a:t>Pat Smith</a:t>
            </a:r>
          </a:p>
          <a:p>
            <a:pPr lvl="2"/>
            <a:r>
              <a:rPr lang="en-US" dirty="0" smtClean="0"/>
              <a:t>703-805-1395</a:t>
            </a:r>
          </a:p>
          <a:p>
            <a:pPr lvl="2"/>
            <a:r>
              <a:rPr lang="en-US" dirty="0" smtClean="0"/>
              <a:t>Pat.Smith@hotelplanner.com</a:t>
            </a:r>
          </a:p>
          <a:p>
            <a:endParaRPr lang="en-US" dirty="0" smtClean="0"/>
          </a:p>
          <a:p>
            <a:endParaRPr lang="en-US" dirty="0"/>
          </a:p>
        </p:txBody>
      </p:sp>
    </p:spTree>
    <p:extLst>
      <p:ext uri="{BB962C8B-B14F-4D97-AF65-F5344CB8AC3E}">
        <p14:creationId xmlns:p14="http://schemas.microsoft.com/office/powerpoint/2010/main" val="3302039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Use of State card for travel</a:t>
            </a:r>
            <a:endParaRPr lang="en-US" dirty="0"/>
          </a:p>
        </p:txBody>
      </p:sp>
      <p:sp>
        <p:nvSpPr>
          <p:cNvPr id="2" name="Content Placeholder 1"/>
          <p:cNvSpPr>
            <a:spLocks noGrp="1"/>
          </p:cNvSpPr>
          <p:nvPr>
            <p:ph idx="1"/>
          </p:nvPr>
        </p:nvSpPr>
        <p:spPr/>
        <p:txBody>
          <a:bodyPr>
            <a:normAutofit fontScale="92500"/>
          </a:bodyPr>
          <a:lstStyle/>
          <a:p>
            <a:r>
              <a:rPr lang="en-US" dirty="0" smtClean="0"/>
              <a:t>Mandate to use a state card (purchasing, travel, or CBA) for airfare, lodging, rental cars, and registration.</a:t>
            </a:r>
          </a:p>
          <a:p>
            <a:pPr marL="0" indent="0">
              <a:buNone/>
            </a:pPr>
            <a:endParaRPr lang="en-US" dirty="0" smtClean="0"/>
          </a:p>
          <a:p>
            <a:r>
              <a:rPr lang="en-US" dirty="0" smtClean="0"/>
              <a:t>ULM has been granted an exception from this mandate for </a:t>
            </a:r>
            <a:r>
              <a:rPr lang="en-US" b="1" dirty="0" smtClean="0"/>
              <a:t>individual travel</a:t>
            </a:r>
            <a:r>
              <a:rPr lang="en-US" dirty="0" smtClean="0"/>
              <a:t>.</a:t>
            </a:r>
          </a:p>
          <a:p>
            <a:pPr lvl="1"/>
            <a:r>
              <a:rPr lang="en-US" dirty="0" smtClean="0"/>
              <a:t>Exception does not apply to in-state vehicle rentals.</a:t>
            </a:r>
          </a:p>
          <a:p>
            <a:pPr lvl="1"/>
            <a:r>
              <a:rPr lang="en-US" dirty="0" smtClean="0"/>
              <a:t>Exception does not apply to prospective employees and other visitors.</a:t>
            </a:r>
          </a:p>
          <a:p>
            <a:pPr lvl="1"/>
            <a:endParaRPr lang="en-US" dirty="0" smtClean="0"/>
          </a:p>
          <a:p>
            <a:pPr lvl="1"/>
            <a:endParaRPr lang="en-US" dirty="0"/>
          </a:p>
        </p:txBody>
      </p:sp>
    </p:spTree>
    <p:extLst>
      <p:ext uri="{BB962C8B-B14F-4D97-AF65-F5344CB8AC3E}">
        <p14:creationId xmlns:p14="http://schemas.microsoft.com/office/powerpoint/2010/main" val="3723640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Use of State card for </a:t>
            </a:r>
            <a:r>
              <a:rPr lang="en-US" dirty="0" smtClean="0"/>
              <a:t>travel, Cont’d</a:t>
            </a:r>
            <a:endParaRPr lang="en-US" dirty="0"/>
          </a:p>
        </p:txBody>
      </p:sp>
      <p:sp>
        <p:nvSpPr>
          <p:cNvPr id="2" name="Content Placeholder 1"/>
          <p:cNvSpPr>
            <a:spLocks noGrp="1"/>
          </p:cNvSpPr>
          <p:nvPr>
            <p:ph idx="1"/>
          </p:nvPr>
        </p:nvSpPr>
        <p:spPr/>
        <p:txBody>
          <a:bodyPr>
            <a:normAutofit fontScale="85000" lnSpcReduction="20000"/>
          </a:bodyPr>
          <a:lstStyle/>
          <a:p>
            <a:r>
              <a:rPr lang="en-US" dirty="0"/>
              <a:t>The University has agreed to the following:</a:t>
            </a:r>
          </a:p>
          <a:p>
            <a:pPr lvl="1"/>
            <a:r>
              <a:rPr lang="en-US" dirty="0"/>
              <a:t>We will continue to use the University CBA account for airfare for athletic travel, student groups, and other group travel, prospective employees, and other visitors and also encourage the use for airfare for individual travel</a:t>
            </a:r>
            <a:r>
              <a:rPr lang="en-US" dirty="0" smtClean="0"/>
              <a:t>.</a:t>
            </a:r>
          </a:p>
          <a:p>
            <a:pPr lvl="1"/>
            <a:endParaRPr lang="en-US" dirty="0"/>
          </a:p>
          <a:p>
            <a:pPr lvl="1"/>
            <a:r>
              <a:rPr lang="en-US" dirty="0" smtClean="0"/>
              <a:t>We </a:t>
            </a:r>
            <a:r>
              <a:rPr lang="en-US" dirty="0"/>
              <a:t>will </a:t>
            </a:r>
            <a:r>
              <a:rPr lang="en-US" dirty="0" smtClean="0"/>
              <a:t>utilize </a:t>
            </a:r>
            <a:r>
              <a:rPr lang="en-US" dirty="0"/>
              <a:t>the CBA account for lodging for group travel in athletics and other group </a:t>
            </a:r>
            <a:r>
              <a:rPr lang="en-US" dirty="0" smtClean="0"/>
              <a:t>travel.</a:t>
            </a:r>
          </a:p>
          <a:p>
            <a:pPr marL="457200" lvl="1" indent="0">
              <a:buNone/>
            </a:pPr>
            <a:endParaRPr lang="en-US" dirty="0"/>
          </a:p>
          <a:p>
            <a:pPr lvl="1"/>
            <a:r>
              <a:rPr lang="en-US" dirty="0"/>
              <a:t>In-state vehicle rentals should be with Enterprise</a:t>
            </a:r>
            <a:r>
              <a:rPr lang="en-US" dirty="0" smtClean="0"/>
              <a:t>.  The University will pay Enterprise with a CBA account.</a:t>
            </a:r>
          </a:p>
          <a:p>
            <a:pPr lvl="1"/>
            <a:endParaRPr lang="en-US" dirty="0" smtClean="0"/>
          </a:p>
          <a:p>
            <a:pPr lvl="1"/>
            <a:r>
              <a:rPr lang="en-US" dirty="0" smtClean="0"/>
              <a:t>Other agreements related to Athletics.</a:t>
            </a:r>
            <a:endParaRPr lang="en-US" dirty="0"/>
          </a:p>
          <a:p>
            <a:endParaRPr lang="en-US" dirty="0"/>
          </a:p>
        </p:txBody>
      </p:sp>
    </p:spTree>
    <p:extLst>
      <p:ext uri="{BB962C8B-B14F-4D97-AF65-F5344CB8AC3E}">
        <p14:creationId xmlns:p14="http://schemas.microsoft.com/office/powerpoint/2010/main" val="2455843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State card for travel, Cont’d</a:t>
            </a:r>
          </a:p>
        </p:txBody>
      </p:sp>
      <p:sp>
        <p:nvSpPr>
          <p:cNvPr id="3" name="Content Placeholder 2"/>
          <p:cNvSpPr>
            <a:spLocks noGrp="1"/>
          </p:cNvSpPr>
          <p:nvPr>
            <p:ph idx="1"/>
          </p:nvPr>
        </p:nvSpPr>
        <p:spPr/>
        <p:txBody>
          <a:bodyPr/>
          <a:lstStyle/>
          <a:p>
            <a:r>
              <a:rPr lang="en-US" dirty="0" smtClean="0"/>
              <a:t>Any exception request must be coordinated with the Controller’s office and requested through the Office of State Travel.</a:t>
            </a:r>
            <a:endParaRPr lang="en-US" dirty="0"/>
          </a:p>
        </p:txBody>
      </p:sp>
    </p:spTree>
    <p:extLst>
      <p:ext uri="{BB962C8B-B14F-4D97-AF65-F5344CB8AC3E}">
        <p14:creationId xmlns:p14="http://schemas.microsoft.com/office/powerpoint/2010/main" val="3936752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Paying for Airfare with CBA Account</a:t>
            </a:r>
            <a:endParaRPr lang="en-US" dirty="0"/>
          </a:p>
        </p:txBody>
      </p:sp>
      <p:sp>
        <p:nvSpPr>
          <p:cNvPr id="3" name="Content Placeholder 2"/>
          <p:cNvSpPr>
            <a:spLocks noGrp="1"/>
          </p:cNvSpPr>
          <p:nvPr>
            <p:ph idx="1"/>
          </p:nvPr>
        </p:nvSpPr>
        <p:spPr>
          <a:xfrm>
            <a:off x="457200" y="1143001"/>
            <a:ext cx="8229600" cy="3657600"/>
          </a:xfrm>
        </p:spPr>
        <p:txBody>
          <a:bodyPr>
            <a:noAutofit/>
          </a:bodyPr>
          <a:lstStyle/>
          <a:p>
            <a:r>
              <a:rPr lang="en-US" sz="2400" dirty="0"/>
              <a:t>Short’s Travel – State travel agency for booking airline tickets (must use if flying)</a:t>
            </a:r>
          </a:p>
          <a:p>
            <a:pPr>
              <a:buNone/>
            </a:pPr>
            <a:r>
              <a:rPr lang="en-US" sz="2400" dirty="0"/>
              <a:t>		</a:t>
            </a:r>
            <a:r>
              <a:rPr lang="en-US" sz="2400" dirty="0" smtClean="0">
                <a:hlinkClick r:id="rId3"/>
              </a:rPr>
              <a:t>www.shortstravel.com/la</a:t>
            </a:r>
            <a:endParaRPr lang="en-US" sz="2400" dirty="0" smtClean="0"/>
          </a:p>
          <a:p>
            <a:r>
              <a:rPr lang="en-US" sz="2400" dirty="0" smtClean="0"/>
              <a:t>Once you are logged in, select “My Profile”, then select “Business Contact”</a:t>
            </a:r>
          </a:p>
          <a:p>
            <a:r>
              <a:rPr lang="en-US" sz="2400" dirty="0" smtClean="0"/>
              <a:t>Pull-down menu located under “State of Louisiana Information” identified as “Department”</a:t>
            </a:r>
          </a:p>
          <a:p>
            <a:r>
              <a:rPr lang="en-US" sz="2400" dirty="0" smtClean="0"/>
              <a:t>Locate and select department and select “save</a:t>
            </a:r>
            <a:r>
              <a:rPr lang="en-US" sz="2800" dirty="0" smtClean="0"/>
              <a:t>”</a:t>
            </a:r>
            <a:endParaRPr lang="en-US" sz="2800" dirty="0"/>
          </a:p>
        </p:txBody>
      </p:sp>
      <p:pic>
        <p:nvPicPr>
          <p:cNvPr id="4104" name="Picture 8" descr="C:\Documents and Settings\todd.walker\Local Settings\Temporary Internet Files\Content.IE5\7PIA3UEW\MP900442499[1].jpg"/>
          <p:cNvPicPr>
            <a:picLocks noChangeAspect="1" noChangeArrowheads="1"/>
          </p:cNvPicPr>
          <p:nvPr/>
        </p:nvPicPr>
        <p:blipFill>
          <a:blip r:embed="rId4" cstate="print"/>
          <a:srcRect/>
          <a:stretch>
            <a:fillRect/>
          </a:stretch>
        </p:blipFill>
        <p:spPr bwMode="auto">
          <a:xfrm>
            <a:off x="5486400" y="4572000"/>
            <a:ext cx="3048000" cy="1894011"/>
          </a:xfrm>
          <a:prstGeom prst="rect">
            <a:avLst/>
          </a:prstGeom>
          <a:noFill/>
          <a:effectLst>
            <a:outerShdw blurRad="50800" dist="50800" dir="2820000" algn="ctr" rotWithShape="0">
              <a:schemeClr val="tx1">
                <a:lumMod val="50000"/>
                <a:lumOff val="50000"/>
              </a:schemeClr>
            </a:outerShdw>
          </a:effectLst>
        </p:spPr>
      </p:pic>
    </p:spTree>
    <p:extLst>
      <p:ext uri="{BB962C8B-B14F-4D97-AF65-F5344CB8AC3E}">
        <p14:creationId xmlns:p14="http://schemas.microsoft.com/office/powerpoint/2010/main" val="22110009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CBA and Purchasing Card Statements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Due to the Controller’s Office (Susan Clow) by the 15</a:t>
            </a:r>
            <a:r>
              <a:rPr lang="en-US" baseline="30000" dirty="0" smtClean="0"/>
              <a:t>th</a:t>
            </a:r>
            <a:r>
              <a:rPr lang="en-US" dirty="0" smtClean="0"/>
              <a:t> of each month.</a:t>
            </a:r>
          </a:p>
          <a:p>
            <a:r>
              <a:rPr lang="en-US" dirty="0" smtClean="0"/>
              <a:t>Original receipts attached.</a:t>
            </a:r>
          </a:p>
          <a:p>
            <a:r>
              <a:rPr lang="en-US" dirty="0" smtClean="0"/>
              <a:t>All receipts must be itemized.</a:t>
            </a:r>
          </a:p>
          <a:p>
            <a:r>
              <a:rPr lang="en-US" dirty="0" smtClean="0"/>
              <a:t>Receipts must be coded and include the Index and account number.</a:t>
            </a:r>
          </a:p>
          <a:p>
            <a:r>
              <a:rPr lang="en-US" dirty="0" smtClean="0"/>
              <a:t>For group travel, a roster must be provided.</a:t>
            </a:r>
          </a:p>
          <a:p>
            <a:r>
              <a:rPr lang="en-US" dirty="0" smtClean="0"/>
              <a:t>Agenda (for conference hotels) must be provided.</a:t>
            </a:r>
          </a:p>
          <a:p>
            <a:r>
              <a:rPr lang="en-US" dirty="0" smtClean="0"/>
              <a:t>Copy of </a:t>
            </a:r>
            <a:r>
              <a:rPr lang="en-US" dirty="0" err="1" smtClean="0"/>
              <a:t>HotelPlanner</a:t>
            </a:r>
            <a:r>
              <a:rPr lang="en-US" dirty="0" smtClean="0"/>
              <a:t> must accompany lodging receipt.</a:t>
            </a:r>
            <a:endParaRPr lang="en-US" dirty="0"/>
          </a:p>
        </p:txBody>
      </p:sp>
    </p:spTree>
    <p:extLst>
      <p:ext uri="{BB962C8B-B14F-4D97-AF65-F5344CB8AC3E}">
        <p14:creationId xmlns:p14="http://schemas.microsoft.com/office/powerpoint/2010/main" val="3943124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Travel </a:t>
            </a:r>
            <a:r>
              <a:rPr lang="en-US" dirty="0" smtClean="0"/>
              <a:t>Expense Report</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424562556"/>
              </p:ext>
            </p:extLst>
          </p:nvPr>
        </p:nvGraphicFramePr>
        <p:xfrm>
          <a:off x="1058863" y="1636713"/>
          <a:ext cx="7021512" cy="4451350"/>
        </p:xfrm>
        <a:graphic>
          <a:graphicData uri="http://schemas.openxmlformats.org/presentationml/2006/ole">
            <mc:AlternateContent xmlns:mc="http://schemas.openxmlformats.org/markup-compatibility/2006">
              <mc:Choice xmlns:v="urn:schemas-microsoft-com:vml" Requires="v">
                <p:oleObj spid="_x0000_s2072" name="Worksheet" r:id="rId4" imgW="8067653" imgH="5114964" progId="Excel.Sheet.12">
                  <p:embed/>
                </p:oleObj>
              </mc:Choice>
              <mc:Fallback>
                <p:oleObj name="Worksheet" r:id="rId4" imgW="8067653" imgH="5114964" progId="Excel.Sheet.12">
                  <p:embed/>
                  <p:pic>
                    <p:nvPicPr>
                      <p:cNvPr id="0" name=""/>
                      <p:cNvPicPr/>
                      <p:nvPr/>
                    </p:nvPicPr>
                    <p:blipFill>
                      <a:blip r:embed="rId5"/>
                      <a:stretch>
                        <a:fillRect/>
                      </a:stretch>
                    </p:blipFill>
                    <p:spPr>
                      <a:xfrm>
                        <a:off x="1058863" y="1636713"/>
                        <a:ext cx="7021512" cy="4451350"/>
                      </a:xfrm>
                      <a:prstGeom prst="rect">
                        <a:avLst/>
                      </a:prstGeom>
                    </p:spPr>
                  </p:pic>
                </p:oleObj>
              </mc:Fallback>
            </mc:AlternateContent>
          </a:graphicData>
        </a:graphic>
      </p:graphicFrame>
    </p:spTree>
    <p:extLst>
      <p:ext uri="{BB962C8B-B14F-4D97-AF65-F5344CB8AC3E}">
        <p14:creationId xmlns:p14="http://schemas.microsoft.com/office/powerpoint/2010/main" val="3908207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Expense Report, </a:t>
            </a:r>
            <a:r>
              <a:rPr lang="en-US" dirty="0"/>
              <a:t>Cont’d</a:t>
            </a:r>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901911061"/>
              </p:ext>
            </p:extLst>
          </p:nvPr>
        </p:nvGraphicFramePr>
        <p:xfrm>
          <a:off x="457200" y="2276475"/>
          <a:ext cx="8229600" cy="3171825"/>
        </p:xfrm>
        <a:graphic>
          <a:graphicData uri="http://schemas.openxmlformats.org/presentationml/2006/ole">
            <mc:AlternateContent xmlns:mc="http://schemas.openxmlformats.org/markup-compatibility/2006">
              <mc:Choice xmlns:v="urn:schemas-microsoft-com:vml" Requires="v">
                <p:oleObj spid="_x0000_s3095" name="Worksheet" r:id="rId4" imgW="7934347" imgH="3057409" progId="Excel.Sheet.12">
                  <p:embed/>
                </p:oleObj>
              </mc:Choice>
              <mc:Fallback>
                <p:oleObj name="Worksheet" r:id="rId4" imgW="7934347" imgH="3057409" progId="Excel.Sheet.12">
                  <p:embed/>
                  <p:pic>
                    <p:nvPicPr>
                      <p:cNvPr id="0" name=""/>
                      <p:cNvPicPr/>
                      <p:nvPr/>
                    </p:nvPicPr>
                    <p:blipFill>
                      <a:blip r:embed="rId5"/>
                      <a:stretch>
                        <a:fillRect/>
                      </a:stretch>
                    </p:blipFill>
                    <p:spPr>
                      <a:xfrm>
                        <a:off x="457200" y="2276475"/>
                        <a:ext cx="8229600" cy="3171825"/>
                      </a:xfrm>
                      <a:prstGeom prst="rect">
                        <a:avLst/>
                      </a:prstGeom>
                    </p:spPr>
                  </p:pic>
                </p:oleObj>
              </mc:Fallback>
            </mc:AlternateContent>
          </a:graphicData>
        </a:graphic>
      </p:graphicFrame>
    </p:spTree>
    <p:extLst>
      <p:ext uri="{BB962C8B-B14F-4D97-AF65-F5344CB8AC3E}">
        <p14:creationId xmlns:p14="http://schemas.microsoft.com/office/powerpoint/2010/main" val="2318872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Travel Expense Report, </a:t>
            </a:r>
            <a:r>
              <a:rPr lang="en-US" dirty="0" smtClean="0"/>
              <a:t>Cont’d</a:t>
            </a:r>
            <a:endParaRPr lang="en-US" dirty="0"/>
          </a:p>
        </p:txBody>
      </p:sp>
      <p:sp>
        <p:nvSpPr>
          <p:cNvPr id="3" name="Content Placeholder 2"/>
          <p:cNvSpPr>
            <a:spLocks noGrp="1"/>
          </p:cNvSpPr>
          <p:nvPr>
            <p:ph idx="1"/>
          </p:nvPr>
        </p:nvSpPr>
        <p:spPr/>
        <p:txBody>
          <a:bodyPr>
            <a:normAutofit fontScale="25000" lnSpcReduction="20000"/>
          </a:bodyPr>
          <a:lstStyle/>
          <a:p>
            <a:pPr lvl="1"/>
            <a:r>
              <a:rPr lang="en-US" sz="7200" dirty="0" smtClean="0"/>
              <a:t>Send </a:t>
            </a:r>
            <a:r>
              <a:rPr lang="en-US" sz="7200" dirty="0"/>
              <a:t>to Mary East when complete. </a:t>
            </a:r>
            <a:endParaRPr lang="en-US" sz="7200" dirty="0" smtClean="0"/>
          </a:p>
          <a:p>
            <a:pPr lvl="1"/>
            <a:endParaRPr lang="en-US" sz="7200" dirty="0" smtClean="0"/>
          </a:p>
          <a:p>
            <a:pPr lvl="1"/>
            <a:r>
              <a:rPr lang="en-US" sz="7200" dirty="0" smtClean="0"/>
              <a:t>Submit no more than 30 days after travel has taken place.</a:t>
            </a:r>
          </a:p>
          <a:p>
            <a:pPr lvl="1"/>
            <a:endParaRPr lang="en-US" sz="7200" dirty="0" smtClean="0"/>
          </a:p>
          <a:p>
            <a:pPr lvl="1"/>
            <a:r>
              <a:rPr lang="en-US" sz="7200" dirty="0" smtClean="0"/>
              <a:t>Must include the date and hour of departure for trip and date and hour of return from trip.</a:t>
            </a:r>
          </a:p>
          <a:p>
            <a:pPr lvl="1"/>
            <a:endParaRPr lang="en-US" sz="7200" dirty="0" smtClean="0"/>
          </a:p>
          <a:p>
            <a:pPr lvl="1"/>
            <a:r>
              <a:rPr lang="en-US" sz="7200" dirty="0" smtClean="0"/>
              <a:t>Must include original receipts for reimbursement.</a:t>
            </a:r>
          </a:p>
          <a:p>
            <a:pPr lvl="1"/>
            <a:endParaRPr lang="en-US" sz="7200" dirty="0"/>
          </a:p>
          <a:p>
            <a:pPr lvl="1"/>
            <a:r>
              <a:rPr lang="en-US" sz="7200" dirty="0" smtClean="0"/>
              <a:t>Must include travel advance.</a:t>
            </a:r>
          </a:p>
          <a:p>
            <a:pPr marL="457200" lvl="1" indent="0">
              <a:buNone/>
            </a:pPr>
            <a:endParaRPr lang="en-US" sz="7200" dirty="0"/>
          </a:p>
          <a:p>
            <a:pPr lvl="1"/>
            <a:r>
              <a:rPr lang="en-US" sz="7200" dirty="0" smtClean="0"/>
              <a:t>Must include conference agenda, if applicable.</a:t>
            </a:r>
          </a:p>
          <a:p>
            <a:pPr lvl="1"/>
            <a:endParaRPr lang="en-US" sz="7200" dirty="0"/>
          </a:p>
          <a:p>
            <a:pPr lvl="1"/>
            <a:endParaRPr lang="en-US" sz="2000" dirty="0" smtClean="0"/>
          </a:p>
          <a:p>
            <a:pPr marL="457200" lvl="1" indent="0">
              <a:buNone/>
            </a:pPr>
            <a:endParaRPr lang="en-US" dirty="0" smtClean="0"/>
          </a:p>
          <a:p>
            <a:pPr>
              <a:buNone/>
            </a:pPr>
            <a:r>
              <a:rPr lang="en-US" dirty="0"/>
              <a:t>	</a:t>
            </a:r>
            <a:r>
              <a:rPr lang="en-US" dirty="0" smtClean="0"/>
              <a:t>	</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Travel Expense Report, Cont’d</a:t>
            </a:r>
          </a:p>
        </p:txBody>
      </p:sp>
      <p:sp>
        <p:nvSpPr>
          <p:cNvPr id="3" name="Content Placeholder 2"/>
          <p:cNvSpPr>
            <a:spLocks noGrp="1"/>
          </p:cNvSpPr>
          <p:nvPr>
            <p:ph idx="1"/>
          </p:nvPr>
        </p:nvSpPr>
        <p:spPr/>
        <p:txBody>
          <a:bodyPr>
            <a:normAutofit fontScale="77500" lnSpcReduction="20000"/>
          </a:bodyPr>
          <a:lstStyle/>
          <a:p>
            <a:pPr lvl="1"/>
            <a:r>
              <a:rPr lang="en-US" sz="3400" dirty="0"/>
              <a:t>Attach support for conference rate and conference hotel (if not paid for with a state card</a:t>
            </a:r>
            <a:r>
              <a:rPr lang="en-US" sz="3400" dirty="0" smtClean="0"/>
              <a:t>).</a:t>
            </a:r>
          </a:p>
          <a:p>
            <a:pPr lvl="1"/>
            <a:endParaRPr lang="en-US" sz="3400" dirty="0"/>
          </a:p>
          <a:p>
            <a:pPr lvl="1"/>
            <a:r>
              <a:rPr lang="en-US" sz="3400" dirty="0"/>
              <a:t>Attach support from Hotel </a:t>
            </a:r>
            <a:r>
              <a:rPr lang="en-US" sz="3400" dirty="0" smtClean="0"/>
              <a:t>Planner (either showing that hotel was reserved through the portal or that the rates were compared to the conference rate).</a:t>
            </a:r>
          </a:p>
          <a:p>
            <a:pPr lvl="1"/>
            <a:endParaRPr lang="en-US" sz="3400" dirty="0"/>
          </a:p>
          <a:p>
            <a:pPr lvl="1"/>
            <a:r>
              <a:rPr lang="en-US" sz="3400" dirty="0" smtClean="0"/>
              <a:t>Include </a:t>
            </a:r>
            <a:r>
              <a:rPr lang="en-US" sz="3400" dirty="0"/>
              <a:t>copies of receipts for anything paid for with CBA card, Purchasing card, Travel Card, or Travel Advance.</a:t>
            </a:r>
          </a:p>
          <a:p>
            <a:endParaRPr lang="en-US" dirty="0"/>
          </a:p>
        </p:txBody>
      </p:sp>
    </p:spTree>
    <p:extLst>
      <p:ext uri="{BB962C8B-B14F-4D97-AF65-F5344CB8AC3E}">
        <p14:creationId xmlns:p14="http://schemas.microsoft.com/office/powerpoint/2010/main" val="3236404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HotelPlanner</a:t>
            </a:r>
            <a:r>
              <a:rPr lang="en-US" dirty="0" smtClean="0"/>
              <a:t> Portal	</a:t>
            </a:r>
            <a:endParaRPr lang="en-US" dirty="0"/>
          </a:p>
        </p:txBody>
      </p:sp>
      <p:sp>
        <p:nvSpPr>
          <p:cNvPr id="2" name="Content Placeholder 1"/>
          <p:cNvSpPr>
            <a:spLocks noGrp="1"/>
          </p:cNvSpPr>
          <p:nvPr>
            <p:ph idx="1"/>
          </p:nvPr>
        </p:nvSpPr>
        <p:spPr/>
        <p:txBody>
          <a:bodyPr>
            <a:normAutofit fontScale="70000" lnSpcReduction="20000"/>
          </a:bodyPr>
          <a:lstStyle/>
          <a:p>
            <a:r>
              <a:rPr lang="en-US" dirty="0" smtClean="0"/>
              <a:t>http://louisiana.hotelplanner.com</a:t>
            </a:r>
          </a:p>
          <a:p>
            <a:endParaRPr lang="en-US" dirty="0" smtClean="0"/>
          </a:p>
          <a:p>
            <a:r>
              <a:rPr lang="en-US" dirty="0" smtClean="0"/>
              <a:t>Mandatory</a:t>
            </a:r>
          </a:p>
          <a:p>
            <a:pPr lvl="1"/>
            <a:r>
              <a:rPr lang="en-US" dirty="0" smtClean="0"/>
              <a:t>Employees</a:t>
            </a:r>
          </a:p>
          <a:p>
            <a:pPr lvl="1"/>
            <a:r>
              <a:rPr lang="en-US" dirty="0" smtClean="0"/>
              <a:t>Students</a:t>
            </a:r>
          </a:p>
          <a:p>
            <a:pPr lvl="1"/>
            <a:r>
              <a:rPr lang="en-US" dirty="0" smtClean="0"/>
              <a:t>Prospective employees</a:t>
            </a:r>
          </a:p>
          <a:p>
            <a:pPr lvl="1"/>
            <a:r>
              <a:rPr lang="en-US" dirty="0" smtClean="0"/>
              <a:t>Prospective </a:t>
            </a:r>
            <a:r>
              <a:rPr lang="en-US" dirty="0"/>
              <a:t>s</a:t>
            </a:r>
            <a:r>
              <a:rPr lang="en-US" dirty="0" smtClean="0"/>
              <a:t>tudent </a:t>
            </a:r>
            <a:r>
              <a:rPr lang="en-US" dirty="0"/>
              <a:t>a</a:t>
            </a:r>
            <a:r>
              <a:rPr lang="en-US" dirty="0" smtClean="0"/>
              <a:t>thletes</a:t>
            </a:r>
          </a:p>
          <a:p>
            <a:pPr lvl="1"/>
            <a:r>
              <a:rPr lang="en-US" dirty="0" smtClean="0"/>
              <a:t>Visitors such as lecturers or accreditation teams</a:t>
            </a:r>
          </a:p>
          <a:p>
            <a:pPr lvl="1"/>
            <a:r>
              <a:rPr lang="en-US" dirty="0" smtClean="0"/>
              <a:t>All other State of Louisiana lodging</a:t>
            </a:r>
          </a:p>
          <a:p>
            <a:pPr marL="457200" lvl="1" indent="0">
              <a:buNone/>
            </a:pPr>
            <a:endParaRPr lang="en-US" dirty="0"/>
          </a:p>
          <a:p>
            <a:r>
              <a:rPr lang="en-US" dirty="0" smtClean="0"/>
              <a:t>Before using </a:t>
            </a:r>
            <a:r>
              <a:rPr lang="en-US" dirty="0" err="1" smtClean="0"/>
              <a:t>HotelPlanner</a:t>
            </a:r>
            <a:r>
              <a:rPr lang="en-US" dirty="0" smtClean="0"/>
              <a:t> portal, read instructions carefully</a:t>
            </a:r>
          </a:p>
          <a:p>
            <a:pPr lvl="1"/>
            <a:r>
              <a:rPr lang="en-US" sz="1900" u="sng" dirty="0" smtClean="0">
                <a:hlinkClick r:id="rId2"/>
              </a:rPr>
              <a:t>http</a:t>
            </a:r>
            <a:r>
              <a:rPr lang="en-US" sz="1900" u="sng" dirty="0">
                <a:hlinkClick r:id="rId2"/>
              </a:rPr>
              <a:t>://</a:t>
            </a:r>
            <a:r>
              <a:rPr lang="en-US" sz="1900" u="sng" dirty="0" smtClean="0">
                <a:hlinkClick r:id="rId2"/>
              </a:rPr>
              <a:t>www.ulm.edu/controller/hotelplannersportalinstructions.pdf</a:t>
            </a:r>
            <a:endParaRPr lang="en-US" dirty="0" smtClean="0"/>
          </a:p>
          <a:p>
            <a:pPr marL="0" indent="0">
              <a:buNone/>
            </a:pPr>
            <a:r>
              <a:rPr lang="en-US" dirty="0" smtClean="0"/>
              <a:t>`</a:t>
            </a:r>
            <a:endParaRPr lang="en-US" dirty="0"/>
          </a:p>
        </p:txBody>
      </p:sp>
    </p:spTree>
    <p:extLst>
      <p:ext uri="{BB962C8B-B14F-4D97-AF65-F5344CB8AC3E}">
        <p14:creationId xmlns:p14="http://schemas.microsoft.com/office/powerpoint/2010/main" val="29877560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Contacts</a:t>
            </a:r>
            <a:endParaRPr lang="en-US" dirty="0"/>
          </a:p>
        </p:txBody>
      </p:sp>
      <p:sp>
        <p:nvSpPr>
          <p:cNvPr id="3" name="Content Placeholder 2"/>
          <p:cNvSpPr>
            <a:spLocks noGrp="1"/>
          </p:cNvSpPr>
          <p:nvPr>
            <p:ph idx="1"/>
          </p:nvPr>
        </p:nvSpPr>
        <p:spPr>
          <a:xfrm>
            <a:off x="457200" y="1143001"/>
            <a:ext cx="8229600" cy="3657600"/>
          </a:xfrm>
        </p:spPr>
        <p:txBody>
          <a:bodyPr>
            <a:normAutofit fontScale="70000" lnSpcReduction="20000"/>
          </a:bodyPr>
          <a:lstStyle/>
          <a:p>
            <a:endParaRPr lang="en-US" dirty="0" smtClean="0"/>
          </a:p>
          <a:p>
            <a:r>
              <a:rPr lang="en-US" dirty="0" smtClean="0"/>
              <a:t>Lena </a:t>
            </a:r>
            <a:r>
              <a:rPr lang="en-US" dirty="0" err="1" smtClean="0"/>
              <a:t>Beutner</a:t>
            </a:r>
            <a:r>
              <a:rPr lang="en-US" dirty="0" smtClean="0"/>
              <a:t> – Accounts Payable Manager - #5106</a:t>
            </a:r>
          </a:p>
          <a:p>
            <a:r>
              <a:rPr lang="en-US" dirty="0" smtClean="0"/>
              <a:t>Mary East – Accounting Technician – Travel #5112 (Processes expense reports)</a:t>
            </a:r>
          </a:p>
          <a:p>
            <a:r>
              <a:rPr lang="en-US" dirty="0" smtClean="0"/>
              <a:t>Susan Clow – Accounting Data Coordinator - #5122 (Processes charges from Purchasing cards and CBA accounts)</a:t>
            </a:r>
          </a:p>
          <a:p>
            <a:r>
              <a:rPr lang="en-US" dirty="0" smtClean="0"/>
              <a:t>Kara Stoddard – Assistant Accounting Data Coordinator – #5115 </a:t>
            </a:r>
          </a:p>
          <a:p>
            <a:r>
              <a:rPr lang="en-US" dirty="0" smtClean="0"/>
              <a:t>Susie Clay – Procurement Manager - #5555 </a:t>
            </a:r>
            <a:r>
              <a:rPr lang="en-US" dirty="0"/>
              <a:t>[</a:t>
            </a:r>
            <a:r>
              <a:rPr lang="en-US" dirty="0" smtClean="0"/>
              <a:t>Program administrator for Purchasing Card Program (Bank Of America Works System)– Issues Purchasing cards and CBA accounts]</a:t>
            </a:r>
            <a:endParaRPr lang="en-US" sz="1800" dirty="0"/>
          </a:p>
        </p:txBody>
      </p:sp>
    </p:spTree>
    <p:extLst>
      <p:ext uri="{BB962C8B-B14F-4D97-AF65-F5344CB8AC3E}">
        <p14:creationId xmlns:p14="http://schemas.microsoft.com/office/powerpoint/2010/main" val="22110009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Addresses to Travel Guides</a:t>
            </a:r>
            <a:endParaRPr lang="en-US" dirty="0"/>
          </a:p>
        </p:txBody>
      </p:sp>
      <p:sp>
        <p:nvSpPr>
          <p:cNvPr id="3" name="Content Placeholder 2"/>
          <p:cNvSpPr>
            <a:spLocks noGrp="1"/>
          </p:cNvSpPr>
          <p:nvPr>
            <p:ph idx="1"/>
          </p:nvPr>
        </p:nvSpPr>
        <p:spPr/>
        <p:txBody>
          <a:bodyPr/>
          <a:lstStyle/>
          <a:p>
            <a:pPr lvl="1"/>
            <a:r>
              <a:rPr lang="en-US" dirty="0">
                <a:hlinkClick r:id="rId2"/>
              </a:rPr>
              <a:t>http://</a:t>
            </a:r>
            <a:r>
              <a:rPr lang="en-US" dirty="0" smtClean="0">
                <a:hlinkClick r:id="rId2"/>
              </a:rPr>
              <a:t>www.doa.louisiana.gov/osp/travel/travelpolicy/2014-2015travelguide.pdf</a:t>
            </a:r>
            <a:endParaRPr lang="en-US" dirty="0" smtClean="0"/>
          </a:p>
          <a:p>
            <a:pPr marL="457200" lvl="1" indent="0">
              <a:buNone/>
            </a:pPr>
            <a:endParaRPr lang="en-US" dirty="0"/>
          </a:p>
          <a:p>
            <a:pPr lvl="1"/>
            <a:r>
              <a:rPr lang="en-US" dirty="0">
                <a:hlinkClick r:id="rId3"/>
              </a:rPr>
              <a:t>http://www.doa.louisiana.gov/osp/travel/travelpolicy/pocketguide.pdf</a:t>
            </a:r>
            <a:endParaRPr lang="en-US" dirty="0"/>
          </a:p>
          <a:p>
            <a:endParaRPr lang="en-US" dirty="0"/>
          </a:p>
        </p:txBody>
      </p:sp>
    </p:spTree>
    <p:extLst>
      <p:ext uri="{BB962C8B-B14F-4D97-AF65-F5344CB8AC3E}">
        <p14:creationId xmlns:p14="http://schemas.microsoft.com/office/powerpoint/2010/main" val="2275014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Nicole Walker </a:t>
            </a:r>
          </a:p>
          <a:p>
            <a:pPr>
              <a:buNone/>
            </a:pPr>
            <a:r>
              <a:rPr lang="en-US" dirty="0" smtClean="0"/>
              <a:t>				nwalker@ulm.edu</a:t>
            </a:r>
          </a:p>
          <a:p>
            <a:pPr>
              <a:buNone/>
            </a:pPr>
            <a:r>
              <a:rPr lang="en-US" dirty="0" smtClean="0"/>
              <a:t>				Controller</a:t>
            </a:r>
          </a:p>
          <a:p>
            <a:pPr>
              <a:buNone/>
            </a:pPr>
            <a:r>
              <a:rPr lang="en-US" dirty="0" smtClean="0"/>
              <a:t>				#1040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HotelPlanner</a:t>
            </a:r>
            <a:r>
              <a:rPr lang="en-US" dirty="0"/>
              <a:t> Portal, Cont’d</a:t>
            </a:r>
          </a:p>
        </p:txBody>
      </p:sp>
      <p:sp>
        <p:nvSpPr>
          <p:cNvPr id="3" name="Content Placeholder 2"/>
          <p:cNvSpPr>
            <a:spLocks noGrp="1"/>
          </p:cNvSpPr>
          <p:nvPr>
            <p:ph idx="1"/>
          </p:nvPr>
        </p:nvSpPr>
        <p:spPr/>
        <p:txBody>
          <a:bodyPr/>
          <a:lstStyle/>
          <a:p>
            <a:r>
              <a:rPr lang="en-US" dirty="0"/>
              <a:t>Be aware of cancellation policies</a:t>
            </a:r>
          </a:p>
          <a:p>
            <a:pPr lvl="1"/>
            <a:r>
              <a:rPr lang="en-US" dirty="0"/>
              <a:t>Non-refundable</a:t>
            </a:r>
          </a:p>
          <a:p>
            <a:pPr lvl="1"/>
            <a:r>
              <a:rPr lang="en-US" dirty="0"/>
              <a:t>Cancel days in advance</a:t>
            </a:r>
          </a:p>
          <a:p>
            <a:r>
              <a:rPr lang="en-US" dirty="0"/>
              <a:t>Cancel through </a:t>
            </a:r>
            <a:r>
              <a:rPr lang="en-US" dirty="0" smtClean="0"/>
              <a:t>Portal</a:t>
            </a:r>
          </a:p>
          <a:p>
            <a:pPr lvl="1"/>
            <a:r>
              <a:rPr lang="en-US" dirty="0" smtClean="0"/>
              <a:t>Refer to reservation confirmation email and click “view or cancel reservation” link at bottom of email.  Input confirmation number and email address.  Click “cancel”.</a:t>
            </a:r>
          </a:p>
          <a:p>
            <a:pPr lvl="1"/>
            <a:r>
              <a:rPr lang="en-US" dirty="0" smtClean="0"/>
              <a:t>Provides a hard-copy cancellation confirmation</a:t>
            </a:r>
            <a:endParaRPr lang="en-US" dirty="0"/>
          </a:p>
          <a:p>
            <a:endParaRPr lang="en-US" dirty="0"/>
          </a:p>
        </p:txBody>
      </p:sp>
    </p:spTree>
    <p:extLst>
      <p:ext uri="{BB962C8B-B14F-4D97-AF65-F5344CB8AC3E}">
        <p14:creationId xmlns:p14="http://schemas.microsoft.com/office/powerpoint/2010/main" val="4230139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HotelPlanner</a:t>
            </a:r>
            <a:r>
              <a:rPr lang="en-US" dirty="0"/>
              <a:t> Portal, Cont’d</a:t>
            </a:r>
          </a:p>
        </p:txBody>
      </p:sp>
      <p:sp>
        <p:nvSpPr>
          <p:cNvPr id="3" name="Content Placeholder 2"/>
          <p:cNvSpPr>
            <a:spLocks noGrp="1"/>
          </p:cNvSpPr>
          <p:nvPr>
            <p:ph idx="1"/>
          </p:nvPr>
        </p:nvSpPr>
        <p:spPr/>
        <p:txBody>
          <a:bodyPr>
            <a:normAutofit/>
          </a:bodyPr>
          <a:lstStyle/>
          <a:p>
            <a:pPr lvl="1"/>
            <a:r>
              <a:rPr lang="en-US" dirty="0"/>
              <a:t>Exception for conference hotels</a:t>
            </a:r>
          </a:p>
          <a:p>
            <a:pPr lvl="2"/>
            <a:r>
              <a:rPr lang="en-US" dirty="0"/>
              <a:t>Must still use </a:t>
            </a:r>
            <a:r>
              <a:rPr lang="en-US" dirty="0" err="1"/>
              <a:t>HotelPlanner</a:t>
            </a:r>
            <a:r>
              <a:rPr lang="en-US" dirty="0"/>
              <a:t> Portal to compare rates</a:t>
            </a:r>
          </a:p>
          <a:p>
            <a:pPr lvl="2"/>
            <a:r>
              <a:rPr lang="en-US" dirty="0" smtClean="0"/>
              <a:t>If attending conference, but not staying in conference hotel, must use </a:t>
            </a:r>
            <a:r>
              <a:rPr lang="en-US" dirty="0" err="1" smtClean="0"/>
              <a:t>HotelPlanner</a:t>
            </a:r>
            <a:r>
              <a:rPr lang="en-US" dirty="0" smtClean="0"/>
              <a:t> portal and normal lodging limits apply.</a:t>
            </a:r>
          </a:p>
          <a:p>
            <a:pPr lvl="2"/>
            <a:r>
              <a:rPr lang="en-US" dirty="0" smtClean="0"/>
              <a:t>Attach </a:t>
            </a:r>
            <a:r>
              <a:rPr lang="en-US" dirty="0"/>
              <a:t>documentation to </a:t>
            </a:r>
            <a:r>
              <a:rPr lang="en-US" dirty="0" smtClean="0"/>
              <a:t>CBA account and to travel expense report.</a:t>
            </a:r>
          </a:p>
          <a:p>
            <a:pPr lvl="3"/>
            <a:r>
              <a:rPr lang="en-US" dirty="0" smtClean="0"/>
              <a:t>Documentation supporting that it is a conference hotel and the conference rate being offered</a:t>
            </a:r>
          </a:p>
          <a:p>
            <a:pPr lvl="3"/>
            <a:r>
              <a:rPr lang="en-US" dirty="0" smtClean="0"/>
              <a:t>Documentation showing that rates were compared</a:t>
            </a:r>
          </a:p>
          <a:p>
            <a:pPr lvl="3"/>
            <a:r>
              <a:rPr lang="en-US" dirty="0" smtClean="0"/>
              <a:t>If hotel is not in </a:t>
            </a:r>
            <a:r>
              <a:rPr lang="en-US" dirty="0" err="1" smtClean="0"/>
              <a:t>HotelPlanner</a:t>
            </a:r>
            <a:r>
              <a:rPr lang="en-US" dirty="0" smtClean="0"/>
              <a:t> portal, document that fact</a:t>
            </a:r>
            <a:endParaRPr lang="en-US" dirty="0"/>
          </a:p>
        </p:txBody>
      </p:sp>
    </p:spTree>
    <p:extLst>
      <p:ext uri="{BB962C8B-B14F-4D97-AF65-F5344CB8AC3E}">
        <p14:creationId xmlns:p14="http://schemas.microsoft.com/office/powerpoint/2010/main" val="2994186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HotelPlanner</a:t>
            </a:r>
            <a:r>
              <a:rPr lang="en-US" dirty="0"/>
              <a:t> Portal, Cont’d</a:t>
            </a:r>
          </a:p>
        </p:txBody>
      </p:sp>
      <p:sp>
        <p:nvSpPr>
          <p:cNvPr id="3" name="Content Placeholder 2"/>
          <p:cNvSpPr>
            <a:spLocks noGrp="1"/>
          </p:cNvSpPr>
          <p:nvPr>
            <p:ph idx="1"/>
          </p:nvPr>
        </p:nvSpPr>
        <p:spPr/>
        <p:txBody>
          <a:bodyPr>
            <a:normAutofit fontScale="92500"/>
          </a:bodyPr>
          <a:lstStyle/>
          <a:p>
            <a:r>
              <a:rPr lang="en-US" dirty="0" smtClean="0"/>
              <a:t>Exception Requests:</a:t>
            </a:r>
          </a:p>
          <a:p>
            <a:pPr lvl="1"/>
            <a:r>
              <a:rPr lang="en-US" dirty="0" smtClean="0"/>
              <a:t>Made by Department Head (Dr. Bruno) or his designee</a:t>
            </a:r>
          </a:p>
          <a:p>
            <a:pPr lvl="1"/>
            <a:r>
              <a:rPr lang="en-US" dirty="0" smtClean="0"/>
              <a:t>Must be requested and approved </a:t>
            </a:r>
            <a:r>
              <a:rPr lang="en-US" b="1" dirty="0" smtClean="0"/>
              <a:t>before</a:t>
            </a:r>
            <a:r>
              <a:rPr lang="en-US" dirty="0" smtClean="0"/>
              <a:t> the reservations are made</a:t>
            </a:r>
          </a:p>
          <a:p>
            <a:pPr lvl="2"/>
            <a:r>
              <a:rPr lang="en-US" dirty="0" smtClean="0"/>
              <a:t>Any exception to this must be explained in the request</a:t>
            </a:r>
          </a:p>
          <a:p>
            <a:pPr lvl="1"/>
            <a:r>
              <a:rPr lang="en-US" dirty="0" smtClean="0"/>
              <a:t>Supporting documentation should be attached to the request.</a:t>
            </a:r>
          </a:p>
          <a:p>
            <a:pPr lvl="1"/>
            <a:r>
              <a:rPr lang="en-US" dirty="0" smtClean="0"/>
              <a:t>Should state the purpose and destination of the travel</a:t>
            </a:r>
          </a:p>
          <a:p>
            <a:pPr lvl="1"/>
            <a:r>
              <a:rPr lang="en-US" dirty="0" smtClean="0"/>
              <a:t>Screen prints of rates should be large enough to be easily readable</a:t>
            </a:r>
            <a:endParaRPr lang="en-US" dirty="0"/>
          </a:p>
        </p:txBody>
      </p:sp>
    </p:spTree>
    <p:extLst>
      <p:ext uri="{BB962C8B-B14F-4D97-AF65-F5344CB8AC3E}">
        <p14:creationId xmlns:p14="http://schemas.microsoft.com/office/powerpoint/2010/main" val="4226466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HotelPlanner</a:t>
            </a:r>
            <a:r>
              <a:rPr lang="en-US" dirty="0"/>
              <a:t> Portal, Cont’d</a:t>
            </a:r>
          </a:p>
        </p:txBody>
      </p:sp>
      <p:sp>
        <p:nvSpPr>
          <p:cNvPr id="3" name="Content Placeholder 2"/>
          <p:cNvSpPr>
            <a:spLocks noGrp="1"/>
          </p:cNvSpPr>
          <p:nvPr>
            <p:ph idx="1"/>
          </p:nvPr>
        </p:nvSpPr>
        <p:spPr/>
        <p:txBody>
          <a:bodyPr>
            <a:normAutofit fontScale="92500" lnSpcReduction="20000"/>
          </a:bodyPr>
          <a:lstStyle/>
          <a:p>
            <a:r>
              <a:rPr lang="en-US" u="sng" dirty="0" smtClean="0"/>
              <a:t>Sales Tax Exemptions:</a:t>
            </a:r>
          </a:p>
          <a:p>
            <a:pPr lvl="1"/>
            <a:r>
              <a:rPr lang="en-US" dirty="0" smtClean="0"/>
              <a:t>The </a:t>
            </a:r>
            <a:r>
              <a:rPr lang="en-US" dirty="0"/>
              <a:t>portal does not charge taxes on pre-paid reservations. </a:t>
            </a:r>
            <a:endParaRPr lang="en-US" dirty="0" smtClean="0"/>
          </a:p>
          <a:p>
            <a:pPr lvl="1"/>
            <a:r>
              <a:rPr lang="en-US" dirty="0" smtClean="0"/>
              <a:t>For </a:t>
            </a:r>
            <a:r>
              <a:rPr lang="en-US" dirty="0"/>
              <a:t>reservations paid for at the hotel, a tax exempt form must be presented by the traveler in order to be exempt from </a:t>
            </a:r>
            <a:r>
              <a:rPr lang="en-US" dirty="0" smtClean="0"/>
              <a:t>taxes.</a:t>
            </a:r>
          </a:p>
          <a:p>
            <a:pPr lvl="2"/>
            <a:r>
              <a:rPr lang="en-US" dirty="0" smtClean="0"/>
              <a:t>Present </a:t>
            </a:r>
            <a:r>
              <a:rPr lang="en-US" dirty="0"/>
              <a:t>at time of check-in</a:t>
            </a:r>
            <a:r>
              <a:rPr lang="en-US" dirty="0" smtClean="0"/>
              <a:t>.</a:t>
            </a:r>
          </a:p>
          <a:p>
            <a:pPr lvl="2"/>
            <a:r>
              <a:rPr lang="en-US" dirty="0" smtClean="0"/>
              <a:t>Only exempt from state tax – Still subject to occupancy and city taxes.</a:t>
            </a:r>
            <a:endParaRPr lang="en-US" dirty="0"/>
          </a:p>
          <a:p>
            <a:pPr lvl="2"/>
            <a:r>
              <a:rPr lang="en-US" dirty="0"/>
              <a:t>Tax exempt form for hotel tax is different than other purchases</a:t>
            </a:r>
            <a:r>
              <a:rPr lang="en-US" dirty="0" smtClean="0"/>
              <a:t>.</a:t>
            </a:r>
            <a:endParaRPr lang="en-US" dirty="0"/>
          </a:p>
          <a:p>
            <a:pPr lvl="1"/>
            <a:r>
              <a:rPr lang="en-US" dirty="0" smtClean="0"/>
              <a:t>Traveler is personally responsible for state sales tax if tax exempt form is not presented to hotel. </a:t>
            </a:r>
            <a:endParaRPr lang="en-US" dirty="0"/>
          </a:p>
          <a:p>
            <a:pPr lvl="1"/>
            <a:endParaRPr lang="en-US" u="sng" dirty="0"/>
          </a:p>
        </p:txBody>
      </p:sp>
    </p:spTree>
    <p:extLst>
      <p:ext uri="{BB962C8B-B14F-4D97-AF65-F5344CB8AC3E}">
        <p14:creationId xmlns:p14="http://schemas.microsoft.com/office/powerpoint/2010/main" val="2369511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HotelPlanner</a:t>
            </a:r>
            <a:r>
              <a:rPr lang="en-US" dirty="0"/>
              <a:t> Portal, </a:t>
            </a:r>
            <a:r>
              <a:rPr lang="en-US" dirty="0" smtClean="0"/>
              <a:t>Cont’d</a:t>
            </a:r>
            <a:endParaRPr lang="en-US" dirty="0"/>
          </a:p>
        </p:txBody>
      </p:sp>
      <p:sp>
        <p:nvSpPr>
          <p:cNvPr id="3" name="Content Placeholder 2"/>
          <p:cNvSpPr>
            <a:spLocks noGrp="1"/>
          </p:cNvSpPr>
          <p:nvPr>
            <p:ph idx="1"/>
          </p:nvPr>
        </p:nvSpPr>
        <p:spPr/>
        <p:txBody>
          <a:bodyPr>
            <a:normAutofit/>
          </a:bodyPr>
          <a:lstStyle/>
          <a:p>
            <a:r>
              <a:rPr lang="en-US" u="sng" dirty="0" smtClean="0"/>
              <a:t>Group Travel (5 or more travelers):</a:t>
            </a:r>
          </a:p>
          <a:p>
            <a:pPr lvl="1"/>
            <a:r>
              <a:rPr lang="en-US" dirty="0" smtClean="0"/>
              <a:t>Bid process</a:t>
            </a:r>
          </a:p>
          <a:p>
            <a:pPr lvl="1"/>
            <a:r>
              <a:rPr lang="en-US" dirty="0" smtClean="0"/>
              <a:t>If hotel does not submit a bid through </a:t>
            </a:r>
            <a:r>
              <a:rPr lang="en-US" dirty="0" err="1" smtClean="0"/>
              <a:t>HotelPlanner</a:t>
            </a:r>
            <a:r>
              <a:rPr lang="en-US" dirty="0" smtClean="0"/>
              <a:t> portal or quotes a lower price outside the portal, contact Pat Smith at </a:t>
            </a:r>
            <a:r>
              <a:rPr lang="en-US" dirty="0" err="1" smtClean="0"/>
              <a:t>HotelPlanner</a:t>
            </a:r>
            <a:r>
              <a:rPr lang="en-US" dirty="0" smtClean="0"/>
              <a:t>.</a:t>
            </a:r>
          </a:p>
          <a:p>
            <a:pPr lvl="1"/>
            <a:r>
              <a:rPr lang="en-US" dirty="0" smtClean="0"/>
              <a:t>After contacting </a:t>
            </a:r>
            <a:r>
              <a:rPr lang="en-US" dirty="0" err="1" smtClean="0"/>
              <a:t>HotelPlanner</a:t>
            </a:r>
            <a:r>
              <a:rPr lang="en-US" dirty="0" smtClean="0"/>
              <a:t>, if hotel still does not submit bid, an exception can be requested through Dr. Bruno. </a:t>
            </a:r>
          </a:p>
          <a:p>
            <a:pPr marL="0" indent="0">
              <a:buNone/>
            </a:pPr>
            <a:endParaRPr lang="en-US" dirty="0"/>
          </a:p>
        </p:txBody>
      </p:sp>
    </p:spTree>
    <p:extLst>
      <p:ext uri="{BB962C8B-B14F-4D97-AF65-F5344CB8AC3E}">
        <p14:creationId xmlns:p14="http://schemas.microsoft.com/office/powerpoint/2010/main" val="2717806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HotelPlanner</a:t>
            </a:r>
            <a:r>
              <a:rPr lang="en-US" dirty="0"/>
              <a:t> Portal, Cont’d</a:t>
            </a:r>
          </a:p>
        </p:txBody>
      </p:sp>
      <p:sp>
        <p:nvSpPr>
          <p:cNvPr id="2" name="Content Placeholder 1"/>
          <p:cNvSpPr>
            <a:spLocks noGrp="1"/>
          </p:cNvSpPr>
          <p:nvPr>
            <p:ph idx="1"/>
          </p:nvPr>
        </p:nvSpPr>
        <p:spPr/>
        <p:txBody>
          <a:bodyPr>
            <a:normAutofit fontScale="92500" lnSpcReduction="10000"/>
          </a:bodyPr>
          <a:lstStyle/>
          <a:p>
            <a:r>
              <a:rPr lang="en-US" dirty="0" smtClean="0"/>
              <a:t>If reserving or prepaying with a CBA account, must be approved.</a:t>
            </a:r>
          </a:p>
          <a:p>
            <a:pPr lvl="1"/>
            <a:r>
              <a:rPr lang="en-US" dirty="0" smtClean="0"/>
              <a:t>Select department in </a:t>
            </a:r>
            <a:r>
              <a:rPr lang="en-US" dirty="0" err="1" smtClean="0"/>
              <a:t>HotelPortal</a:t>
            </a:r>
            <a:r>
              <a:rPr lang="en-US" dirty="0" smtClean="0"/>
              <a:t>. </a:t>
            </a:r>
          </a:p>
          <a:p>
            <a:pPr lvl="1"/>
            <a:r>
              <a:rPr lang="en-US" dirty="0" smtClean="0"/>
              <a:t>Choose “notify my approver.”</a:t>
            </a:r>
          </a:p>
          <a:p>
            <a:r>
              <a:rPr lang="en-US" dirty="0" smtClean="0"/>
              <a:t>If not prepaying, but paying with a CBA card, a credit card authorization form must be completed and sent to hotel.</a:t>
            </a:r>
          </a:p>
          <a:p>
            <a:r>
              <a:rPr lang="en-US" dirty="0" smtClean="0"/>
              <a:t>May reserve with a personal credit card and pay with a personal credit card if the room is for </a:t>
            </a:r>
            <a:r>
              <a:rPr lang="en-US" u="sng" dirty="0" smtClean="0"/>
              <a:t>individual travel</a:t>
            </a:r>
            <a:r>
              <a:rPr lang="en-US" dirty="0" smtClean="0"/>
              <a:t>.</a:t>
            </a:r>
          </a:p>
        </p:txBody>
      </p:sp>
    </p:spTree>
    <p:extLst>
      <p:ext uri="{BB962C8B-B14F-4D97-AF65-F5344CB8AC3E}">
        <p14:creationId xmlns:p14="http://schemas.microsoft.com/office/powerpoint/2010/main" val="536095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HotelPlanner</a:t>
            </a:r>
            <a:r>
              <a:rPr lang="en-US" dirty="0"/>
              <a:t> Portal, Cont’d</a:t>
            </a:r>
          </a:p>
        </p:txBody>
      </p:sp>
      <p:sp>
        <p:nvSpPr>
          <p:cNvPr id="2" name="Content Placeholder 1"/>
          <p:cNvSpPr>
            <a:spLocks noGrp="1"/>
          </p:cNvSpPr>
          <p:nvPr>
            <p:ph idx="1"/>
          </p:nvPr>
        </p:nvSpPr>
        <p:spPr/>
        <p:txBody>
          <a:bodyPr>
            <a:normAutofit/>
          </a:bodyPr>
          <a:lstStyle/>
          <a:p>
            <a:r>
              <a:rPr lang="en-US" dirty="0" smtClean="0"/>
              <a:t>Rates in orange banner are within PPM 49 – always state rate</a:t>
            </a:r>
          </a:p>
          <a:p>
            <a:pPr lvl="1"/>
            <a:r>
              <a:rPr lang="en-US" dirty="0" smtClean="0"/>
              <a:t>Still responsible for checking to be sure it is within state rate.</a:t>
            </a:r>
          </a:p>
          <a:p>
            <a:pPr lvl="1"/>
            <a:r>
              <a:rPr lang="en-US" dirty="0" smtClean="0"/>
              <a:t>Does not have to be the lowest rate on the portal.</a:t>
            </a:r>
          </a:p>
          <a:p>
            <a:pPr lvl="1"/>
            <a:r>
              <a:rPr lang="en-US" dirty="0" smtClean="0"/>
              <a:t>Be aware that rates vary by travel destinations.</a:t>
            </a:r>
            <a:endParaRPr lang="en-US" dirty="0"/>
          </a:p>
        </p:txBody>
      </p:sp>
    </p:spTree>
    <p:extLst>
      <p:ext uri="{BB962C8B-B14F-4D97-AF65-F5344CB8AC3E}">
        <p14:creationId xmlns:p14="http://schemas.microsoft.com/office/powerpoint/2010/main" val="2213325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2202</TotalTime>
  <Words>1107</Words>
  <Application>Microsoft Office PowerPoint</Application>
  <PresentationFormat>On-screen Show (4:3)</PresentationFormat>
  <Paragraphs>149</Paragraphs>
  <Slides>22</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Worksheet</vt:lpstr>
      <vt:lpstr>Travel Procedures</vt:lpstr>
      <vt:lpstr>HotelPlanner Portal </vt:lpstr>
      <vt:lpstr>HotelPlanner Portal, Cont’d</vt:lpstr>
      <vt:lpstr>HotelPlanner Portal, Cont’d</vt:lpstr>
      <vt:lpstr>HotelPlanner Portal, Cont’d</vt:lpstr>
      <vt:lpstr>HotelPlanner Portal, Cont’d</vt:lpstr>
      <vt:lpstr>HotelPlanner Portal, Cont’d</vt:lpstr>
      <vt:lpstr>HotelPlanner Portal, Cont’d</vt:lpstr>
      <vt:lpstr>HotelPlanner Portal, Cont’d</vt:lpstr>
      <vt:lpstr>HotelPlanner Portal, Cont’d</vt:lpstr>
      <vt:lpstr>Use of State card for travel</vt:lpstr>
      <vt:lpstr>Use of State card for travel, Cont’d</vt:lpstr>
      <vt:lpstr>Use of State card for travel, Cont’d</vt:lpstr>
      <vt:lpstr>Paying for Airfare with CBA Account</vt:lpstr>
      <vt:lpstr>CBA and Purchasing Card Statements</vt:lpstr>
      <vt:lpstr>Travel Expense Report</vt:lpstr>
      <vt:lpstr>Travel Expense Report, Cont’d</vt:lpstr>
      <vt:lpstr>Travel Expense Report, Cont’d</vt:lpstr>
      <vt:lpstr>Travel Expense Report, Cont’d</vt:lpstr>
      <vt:lpstr>Contacts</vt:lpstr>
      <vt:lpstr>Web Addresses to Travel Guides</vt:lpstr>
      <vt:lpstr>PowerPoint Presentation</vt:lpstr>
    </vt:vector>
  </TitlesOfParts>
  <Company>Cardinal Health (EIT Installation)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Affairs Training</dc:title>
  <dc:creator>End User</dc:creator>
  <cp:lastModifiedBy>Susan Clow</cp:lastModifiedBy>
  <cp:revision>110</cp:revision>
  <cp:lastPrinted>2015-05-05T18:57:36Z</cp:lastPrinted>
  <dcterms:created xsi:type="dcterms:W3CDTF">2012-10-16T01:34:50Z</dcterms:created>
  <dcterms:modified xsi:type="dcterms:W3CDTF">2015-05-14T21:25:46Z</dcterms:modified>
</cp:coreProperties>
</file>