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1" r:id="rId3"/>
    <p:sldId id="257" r:id="rId4"/>
    <p:sldId id="258" r:id="rId5"/>
    <p:sldId id="267" r:id="rId6"/>
    <p:sldId id="268" r:id="rId7"/>
    <p:sldId id="265" r:id="rId8"/>
    <p:sldId id="263" r:id="rId9"/>
    <p:sldId id="266" r:id="rId10"/>
    <p:sldId id="269" r:id="rId11"/>
    <p:sldId id="259" r:id="rId12"/>
    <p:sldId id="272" r:id="rId13"/>
    <p:sldId id="26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EDBD1-29BA-4200-B12B-E66EB07CB13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22265-F550-4D12-900A-0A4243EEC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4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3A16-2674-4782-A7A1-FD7350C470FD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43FB-550C-4A51-A1C4-B5DAF068E695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82C7-5530-4C88-94A6-E2BB72DC188E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42BF-6663-49CF-A814-C74B7DBB1095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A36D-8ED5-48E7-9A70-F05082215699}" type="datetime1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CFF8-D6F9-4FA2-BFB5-6C0D0D957728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EA7D-967F-497A-B4B8-DCE0CEE69A82}" type="datetime1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C324-1AFA-40C1-8093-7B07323B7BDF}" type="datetime1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C4C9-DADA-4DBC-AA51-89E5B1EAB689}" type="datetime1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1856-6248-4006-8EFE-B9422C7C6AB9}" type="datetime1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89D7-EF23-4947-B2FC-E3EFED0809A5}" type="datetime1">
              <a:rPr lang="en-US" smtClean="0"/>
              <a:t>9/25/2017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72C301-2E75-43E6-958C-B271BC7385E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5BB5DF-7971-4E94-A4C5-810CEA0FD395}" type="datetime1">
              <a:rPr lang="en-US" smtClean="0"/>
              <a:t>9/25/2017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groupbenefits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nfo.groupbenefits.org/docs/OGBforms/PremiumRates/2018/OGBJanuary2018Rateswithsignature75percent.pdf" TargetMode="External"/><Relationship Id="rId3" Type="http://schemas.openxmlformats.org/officeDocument/2006/relationships/hyperlink" Target="https://www.lsu.edu/hrm/pdfs/HSA_Application_GB_79.pdf" TargetMode="External"/><Relationship Id="rId7" Type="http://schemas.openxmlformats.org/officeDocument/2006/relationships/hyperlink" Target="http://info.groupbenefits.org/docs/OGBforms/FlexibleBenefits/2018/Flexible%20Spending%20Arrangement%20Enrollment%20Stop%20Form%202018.pdf" TargetMode="External"/><Relationship Id="rId2" Type="http://schemas.openxmlformats.org/officeDocument/2006/relationships/hyperlink" Target="http://info.groupbenefits.org/docs/OGBforms/Members/GB-01Enrollment-ChangeForm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User\Downloads\University%20of%20LA%20at%20Monroe%20Dental%202018.pdf" TargetMode="External"/><Relationship Id="rId5" Type="http://schemas.openxmlformats.org/officeDocument/2006/relationships/hyperlink" Target="file:///C:\Users\User\Downloads\2018%20Vision%20Brochure.pdf" TargetMode="External"/><Relationship Id="rId4" Type="http://schemas.openxmlformats.org/officeDocument/2006/relationships/hyperlink" Target="file:///C:\Users\User\Downloads\vision-enrollment-form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groupbenefits.org/magnolia-open-access/" TargetMode="External"/><Relationship Id="rId2" Type="http://schemas.openxmlformats.org/officeDocument/2006/relationships/hyperlink" Target="http://info.groupbenefits.org/magnolia-local-pl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o.groupbenefits.org/pelican-hsa-775/" TargetMode="External"/><Relationship Id="rId5" Type="http://schemas.openxmlformats.org/officeDocument/2006/relationships/hyperlink" Target="http://info.groupbenefits.org/pelican-hra-1000/" TargetMode="External"/><Relationship Id="rId4" Type="http://schemas.openxmlformats.org/officeDocument/2006/relationships/hyperlink" Target="http://info.groupbenefits.org/vantage-medical-home-hmo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://www.alwayscarebenefits.com/GroupInsurance.asp" TargetMode="External"/><Relationship Id="rId7" Type="http://schemas.openxmlformats.org/officeDocument/2006/relationships/hyperlink" Target="http://www.osfa.la.gov/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s://www.afla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galshield.com/what-covered-personal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tfins.com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manhattanlife.com/Insurance" TargetMode="Externa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newyorklife.com/" TargetMode="External"/><Relationship Id="rId7" Type="http://schemas.openxmlformats.org/officeDocument/2006/relationships/hyperlink" Target="http://www.conseco.com/" TargetMode="External"/><Relationship Id="rId12" Type="http://schemas.openxmlformats.org/officeDocument/2006/relationships/image" Target="../media/image13.png"/><Relationship Id="rId2" Type="http://schemas.openxmlformats.org/officeDocument/2006/relationships/hyperlink" Target="http://thevangroup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fins.com/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://info.groupbenefits.org/flexible-benefits/" TargetMode="External"/><Relationship Id="rId10" Type="http://schemas.openxmlformats.org/officeDocument/2006/relationships/image" Target="../media/image11.png"/><Relationship Id="rId4" Type="http://schemas.openxmlformats.org/officeDocument/2006/relationships/hyperlink" Target="http://info.groupbenefits.org/life-insurance/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ANNUAL</a:t>
            </a:r>
            <a:br>
              <a:rPr lang="en-US" sz="6000" dirty="0" smtClean="0"/>
            </a:br>
            <a:r>
              <a:rPr lang="en-US" sz="6000" dirty="0" smtClean="0"/>
              <a:t>ENROLLMENT 2018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sz="2400" dirty="0" smtClean="0">
                <a:solidFill>
                  <a:srgbClr val="0C0000"/>
                </a:solidFill>
              </a:rPr>
              <a:t> Benefits</a:t>
            </a:r>
            <a:endParaRPr lang="en-US" sz="2400" dirty="0">
              <a:solidFill>
                <a:srgbClr val="0C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91127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Facts for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 employees will be allowed to enroll through the OGB annual enrollment portal only</a:t>
            </a:r>
          </a:p>
          <a:p>
            <a:r>
              <a:rPr lang="en-US" dirty="0" smtClean="0"/>
              <a:t>Members </a:t>
            </a:r>
            <a:r>
              <a:rPr lang="en-US" u="sng" dirty="0"/>
              <a:t>must</a:t>
            </a:r>
            <a:r>
              <a:rPr lang="en-US" dirty="0"/>
              <a:t> print or download their </a:t>
            </a:r>
            <a:r>
              <a:rPr lang="en-US" dirty="0" smtClean="0"/>
              <a:t>own confirmation </a:t>
            </a:r>
            <a:r>
              <a:rPr lang="en-US" dirty="0"/>
              <a:t>page from the web portal.</a:t>
            </a:r>
          </a:p>
          <a:p>
            <a:r>
              <a:rPr lang="en-US" dirty="0" smtClean="0"/>
              <a:t>Members </a:t>
            </a:r>
            <a:r>
              <a:rPr lang="en-US" dirty="0"/>
              <a:t>must complete a dependent attestation form </a:t>
            </a:r>
            <a:r>
              <a:rPr lang="en-US" dirty="0" smtClean="0"/>
              <a:t>if they </a:t>
            </a:r>
            <a:r>
              <a:rPr lang="en-US" dirty="0"/>
              <a:t>are covering dependents placed in </a:t>
            </a:r>
            <a:r>
              <a:rPr lang="en-US" dirty="0" smtClean="0"/>
              <a:t>legal custody/guardianship </a:t>
            </a:r>
            <a:r>
              <a:rPr lang="en-US" dirty="0"/>
              <a:t>or grandchildren on their </a:t>
            </a:r>
            <a:r>
              <a:rPr lang="en-US" dirty="0" smtClean="0"/>
              <a:t>plan *I will send a link to the form when it is available </a:t>
            </a:r>
            <a:endParaRPr lang="en-US" dirty="0"/>
          </a:p>
          <a:p>
            <a:r>
              <a:rPr lang="en-US" b="1" dirty="0" smtClean="0"/>
              <a:t>Members </a:t>
            </a:r>
            <a:r>
              <a:rPr lang="en-US" b="1" dirty="0"/>
              <a:t>enrolled in the HSA will need to </a:t>
            </a:r>
            <a:r>
              <a:rPr lang="en-US" b="1" dirty="0" smtClean="0"/>
              <a:t>update their contributions by submitting a GB-79 to Human Resources (see slide #12)</a:t>
            </a:r>
            <a:endParaRPr lang="en-US" b="1" dirty="0"/>
          </a:p>
          <a:p>
            <a:r>
              <a:rPr lang="en-US" b="1" dirty="0" smtClean="0"/>
              <a:t>Members </a:t>
            </a:r>
            <a:r>
              <a:rPr lang="en-US" b="1" dirty="0"/>
              <a:t>enrolled in an FSA </a:t>
            </a:r>
            <a:r>
              <a:rPr lang="en-US" b="1" u="sng" dirty="0"/>
              <a:t>MUST</a:t>
            </a:r>
            <a:r>
              <a:rPr lang="en-US" b="1" dirty="0"/>
              <a:t> elect or </a:t>
            </a:r>
            <a:r>
              <a:rPr lang="en-US" b="1" dirty="0" smtClean="0"/>
              <a:t>re-elect to </a:t>
            </a:r>
            <a:r>
              <a:rPr lang="en-US" b="1" dirty="0"/>
              <a:t>participate for the 2018 plan </a:t>
            </a:r>
            <a:r>
              <a:rPr lang="en-US" b="1" dirty="0" smtClean="0"/>
              <a:t>year. This can be done in the web portal. New FSA must submit a GB-02 (see slide #12)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5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Active employees wishing to change health plans with the same covered dependents as their 2017 plan should use the annual enrollment portal to make their 2018 </a:t>
            </a:r>
            <a:r>
              <a:rPr lang="en-US" dirty="0" smtClean="0"/>
              <a:t>selection</a:t>
            </a:r>
          </a:p>
          <a:p>
            <a:r>
              <a:rPr lang="en-US" dirty="0"/>
              <a:t>Active EE that want to add/delete dependents must submit a new GB01 to HR. See slide #12</a:t>
            </a:r>
          </a:p>
          <a:p>
            <a:r>
              <a:rPr lang="en-US" dirty="0"/>
              <a:t>To add/change/delete a supplemental plan please contact appropriate rep listed on slides #8&amp;9</a:t>
            </a:r>
          </a:p>
          <a:p>
            <a:pPr marL="114300" indent="0">
              <a:buNone/>
            </a:pPr>
            <a:r>
              <a:rPr lang="en-US" b="1" dirty="0" smtClean="0"/>
              <a:t>To </a:t>
            </a:r>
            <a:r>
              <a:rPr lang="en-US" b="1" dirty="0"/>
              <a:t>enroll using the OGB annual enrollment portal:</a:t>
            </a:r>
          </a:p>
          <a:p>
            <a:r>
              <a:rPr lang="en-US" dirty="0" smtClean="0"/>
              <a:t>Follow </a:t>
            </a:r>
            <a:r>
              <a:rPr lang="en-US" dirty="0"/>
              <a:t>the links from the OGB homepage – </a:t>
            </a:r>
            <a:r>
              <a:rPr lang="en-US" b="1" dirty="0" smtClean="0">
                <a:hlinkClick r:id="rId2"/>
              </a:rPr>
              <a:t>info.groupbenefits.org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the annual </a:t>
            </a:r>
            <a:r>
              <a:rPr lang="en-US" dirty="0"/>
              <a:t>enrollment portal</a:t>
            </a:r>
          </a:p>
          <a:p>
            <a:r>
              <a:rPr lang="en-US" dirty="0" smtClean="0"/>
              <a:t>Log </a:t>
            </a:r>
            <a:r>
              <a:rPr lang="en-US" dirty="0"/>
              <a:t>into the portal by entering your last name, date of birth, </a:t>
            </a:r>
            <a:r>
              <a:rPr lang="en-US" dirty="0" smtClean="0"/>
              <a:t>the </a:t>
            </a:r>
            <a:r>
              <a:rPr lang="en-US" dirty="0"/>
              <a:t>last </a:t>
            </a:r>
            <a:r>
              <a:rPr lang="en-US" dirty="0" smtClean="0"/>
              <a:t>four digits </a:t>
            </a:r>
            <a:r>
              <a:rPr lang="en-US" dirty="0"/>
              <a:t>of your Social Security Number and your zip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 smtClean="0"/>
              <a:t>Confirm </a:t>
            </a:r>
            <a:r>
              <a:rPr lang="en-US" dirty="0"/>
              <a:t>your contact information</a:t>
            </a:r>
          </a:p>
          <a:p>
            <a:r>
              <a:rPr lang="en-US" dirty="0" smtClean="0"/>
              <a:t>Make </a:t>
            </a:r>
            <a:r>
              <a:rPr lang="en-US" dirty="0"/>
              <a:t>plan </a:t>
            </a:r>
            <a:r>
              <a:rPr lang="en-US" dirty="0" smtClean="0"/>
              <a:t>selection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GB – 01</a:t>
            </a:r>
            <a:r>
              <a:rPr lang="en-US" dirty="0" smtClean="0"/>
              <a:t> Enrollment Change Form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GB – 79</a:t>
            </a:r>
            <a:r>
              <a:rPr lang="en-US" dirty="0"/>
              <a:t>  Health Savings Account Enrollment &amp; Payroll Deduction Election/Change 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Vision </a:t>
            </a:r>
            <a:r>
              <a:rPr lang="en-US" dirty="0">
                <a:hlinkClick r:id="rId4" action="ppaction://hlinkfile"/>
              </a:rPr>
              <a:t>E</a:t>
            </a:r>
            <a:r>
              <a:rPr lang="en-US" dirty="0" smtClean="0">
                <a:hlinkClick r:id="rId4" action="ppaction://hlinkfile"/>
              </a:rPr>
              <a:t>nrollment Form 2018</a:t>
            </a:r>
            <a:r>
              <a:rPr lang="en-US" dirty="0" smtClean="0"/>
              <a:t> – </a:t>
            </a:r>
            <a:r>
              <a:rPr lang="en-US" dirty="0" smtClean="0">
                <a:hlinkClick r:id="rId5" action="ppaction://hlinkfile"/>
              </a:rPr>
              <a:t>Vision Brochure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 action="ppaction://hlinkfile"/>
              </a:rPr>
              <a:t>Dental Enrollment Form 2018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7"/>
              </a:rPr>
              <a:t>GB – 02 Flexible Spending Enrollment Form 2018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8"/>
              </a:rPr>
              <a:t>Insurance Rate Jan. 1</a:t>
            </a:r>
            <a:r>
              <a:rPr lang="en-US" baseline="30000" dirty="0" smtClean="0">
                <a:hlinkClick r:id="rId8"/>
              </a:rPr>
              <a:t>st</a:t>
            </a:r>
            <a:r>
              <a:rPr lang="en-US" dirty="0" smtClean="0">
                <a:hlinkClick r:id="rId8"/>
              </a:rPr>
              <a:t>  </a:t>
            </a:r>
            <a:r>
              <a:rPr lang="en-US" dirty="0">
                <a:hlinkClick r:id="rId8"/>
              </a:rPr>
              <a:t>- </a:t>
            </a:r>
            <a:r>
              <a:rPr lang="en-US" dirty="0" smtClean="0">
                <a:hlinkClick r:id="rId8"/>
              </a:rPr>
              <a:t>Dec. 31</a:t>
            </a:r>
            <a:r>
              <a:rPr lang="en-US" baseline="30000" dirty="0" smtClean="0">
                <a:hlinkClick r:id="rId8"/>
              </a:rPr>
              <a:t>st</a:t>
            </a:r>
            <a:r>
              <a:rPr lang="en-US" dirty="0">
                <a:hlinkClick r:id="rId8"/>
              </a:rPr>
              <a:t>,</a:t>
            </a:r>
            <a:r>
              <a:rPr lang="en-US" dirty="0" smtClean="0">
                <a:hlinkClick r:id="rId8"/>
              </a:rPr>
              <a:t> </a:t>
            </a:r>
            <a:r>
              <a:rPr lang="en-US" dirty="0">
                <a:hlinkClick r:id="rId8"/>
              </a:rPr>
              <a:t>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Office of Group Benefits Employee </a:t>
            </a:r>
            <a:r>
              <a:rPr lang="en-US" sz="2400" dirty="0"/>
              <a:t>Meeting Schedule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/>
              <a:t>Active Employees &amp; Non-Medicare Retirees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endParaRPr lang="en-US" sz="1100" i="1" dirty="0" smtClean="0"/>
          </a:p>
          <a:p>
            <a:pPr marL="114300" indent="0" algn="r">
              <a:buNone/>
            </a:pPr>
            <a:r>
              <a:rPr lang="en-US" sz="1400" i="1" dirty="0" smtClean="0"/>
              <a:t>There </a:t>
            </a:r>
            <a:r>
              <a:rPr lang="en-US" sz="1400" i="1" dirty="0"/>
              <a:t>are two classroom</a:t>
            </a:r>
          </a:p>
          <a:p>
            <a:pPr marL="114300" indent="0" algn="r">
              <a:buNone/>
            </a:pPr>
            <a:r>
              <a:rPr lang="en-US" sz="1400" i="1" dirty="0"/>
              <a:t>style presentations per</a:t>
            </a:r>
          </a:p>
          <a:p>
            <a:pPr marL="114300" indent="0" algn="r">
              <a:buNone/>
            </a:pPr>
            <a:r>
              <a:rPr lang="en-US" sz="1400" i="1" dirty="0"/>
              <a:t>day, each lasting about</a:t>
            </a:r>
          </a:p>
          <a:p>
            <a:pPr marL="114300" indent="0" algn="r">
              <a:buNone/>
            </a:pPr>
            <a:r>
              <a:rPr lang="en-US" sz="1400" i="1" dirty="0"/>
              <a:t>two hours.</a:t>
            </a:r>
          </a:p>
          <a:p>
            <a:pPr marL="114300" indent="0" algn="r">
              <a:buNone/>
            </a:pPr>
            <a:endParaRPr lang="en-US" sz="1400" i="1" dirty="0" smtClean="0"/>
          </a:p>
          <a:p>
            <a:pPr marL="114300" indent="0" algn="r">
              <a:buNone/>
            </a:pPr>
            <a:r>
              <a:rPr lang="en-US" sz="1400" i="1" dirty="0" smtClean="0"/>
              <a:t>LSU </a:t>
            </a:r>
            <a:r>
              <a:rPr lang="en-US" sz="1400" i="1" dirty="0"/>
              <a:t>First benefits will </a:t>
            </a:r>
            <a:r>
              <a:rPr lang="en-US" sz="1400" i="1" u="sng" dirty="0"/>
              <a:t>not</a:t>
            </a:r>
          </a:p>
          <a:p>
            <a:pPr marL="114300" indent="0" algn="r">
              <a:buNone/>
            </a:pPr>
            <a:r>
              <a:rPr lang="en-US" sz="1400" i="1" dirty="0"/>
              <a:t>be discussed at these</a:t>
            </a:r>
          </a:p>
          <a:p>
            <a:pPr marL="114300" indent="0" algn="r">
              <a:buNone/>
            </a:pPr>
            <a:r>
              <a:rPr lang="en-US" sz="1400" i="1" dirty="0"/>
              <a:t>meetings. Please contact</a:t>
            </a:r>
          </a:p>
          <a:p>
            <a:pPr marL="114300" indent="0" algn="r">
              <a:buNone/>
            </a:pPr>
            <a:r>
              <a:rPr lang="en-US" sz="1400" i="1" dirty="0"/>
              <a:t>LSU for more information</a:t>
            </a:r>
          </a:p>
          <a:p>
            <a:pPr marL="114300" indent="0" algn="r">
              <a:buNone/>
            </a:pPr>
            <a:r>
              <a:rPr lang="en-US" sz="1400" i="1" dirty="0"/>
              <a:t>regarding LSU First</a:t>
            </a:r>
          </a:p>
          <a:p>
            <a:pPr marL="114300" indent="0" algn="r">
              <a:buNone/>
            </a:pPr>
            <a:r>
              <a:rPr lang="en-US" sz="1400" i="1" dirty="0"/>
              <a:t>annual enrollment</a:t>
            </a:r>
          </a:p>
          <a:p>
            <a:pPr marL="114300" indent="0" algn="r">
              <a:buNone/>
            </a:pPr>
            <a:r>
              <a:rPr lang="en-US" sz="1400" i="1" dirty="0"/>
              <a:t>meetings.</a:t>
            </a:r>
          </a:p>
          <a:p>
            <a:pPr marL="114300" indent="0" algn="r">
              <a:buNone/>
            </a:pPr>
            <a:r>
              <a:rPr lang="en-US" sz="1100" i="1" dirty="0"/>
              <a:t>*</a:t>
            </a:r>
            <a:r>
              <a:rPr lang="en-US" sz="1100" i="1" dirty="0" smtClean="0"/>
              <a:t>me			</a:t>
            </a:r>
          </a:p>
          <a:p>
            <a:pPr marL="114300" indent="0" algn="r">
              <a:buNone/>
            </a:pPr>
            <a:endParaRPr lang="en-US" sz="1100" i="1" dirty="0" smtClean="0"/>
          </a:p>
          <a:p>
            <a:pPr marL="114300" indent="0" algn="r">
              <a:buNone/>
            </a:pPr>
            <a:r>
              <a:rPr lang="en-US" sz="1050" i="1" dirty="0" smtClean="0"/>
              <a:t>*meeting </a:t>
            </a:r>
            <a:r>
              <a:rPr lang="en-US" sz="1050" i="1" dirty="0"/>
              <a:t>with an interpreter for</a:t>
            </a:r>
          </a:p>
          <a:p>
            <a:pPr marL="114300" indent="0" algn="r">
              <a:buNone/>
            </a:pPr>
            <a:r>
              <a:rPr lang="en-US" sz="1050" i="1" dirty="0"/>
              <a:t>hearing impaired members.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46453"/>
              </p:ext>
            </p:extLst>
          </p:nvPr>
        </p:nvGraphicFramePr>
        <p:xfrm>
          <a:off x="0" y="990600"/>
          <a:ext cx="6096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Times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Heymann Center</a:t>
                      </a:r>
                    </a:p>
                    <a:p>
                      <a:r>
                        <a:rPr lang="en-US" sz="1000" dirty="0" smtClean="0"/>
                        <a:t>1373 South College Rd., Lafayette, LA 70503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  <a:endParaRPr lang="en-US" sz="16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Lake Charles Civic Center</a:t>
                      </a:r>
                    </a:p>
                    <a:p>
                      <a:r>
                        <a:rPr lang="en-US" sz="1000" dirty="0" smtClean="0"/>
                        <a:t>900 Lakeshore Drive, Lake Charles,</a:t>
                      </a:r>
                      <a:r>
                        <a:rPr lang="en-US" sz="1000" baseline="0" dirty="0" smtClean="0"/>
                        <a:t> LA 70602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Country Inn Conference Center</a:t>
                      </a:r>
                    </a:p>
                    <a:p>
                      <a:r>
                        <a:rPr lang="en-US" sz="1000" dirty="0" smtClean="0"/>
                        <a:t>2727 Monroe Hwy.,</a:t>
                      </a:r>
                      <a:r>
                        <a:rPr lang="en-US" sz="1000" baseline="0" dirty="0" smtClean="0"/>
                        <a:t> Pineville, LA 71360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State Police Headquarters Auditorium </a:t>
                      </a:r>
                    </a:p>
                    <a:p>
                      <a:r>
                        <a:rPr lang="en-US" sz="1000" dirty="0" smtClean="0"/>
                        <a:t>7919 Independence Blvd., Baton Rouge, LA 70806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Houma – Terrebonne Civic</a:t>
                      </a:r>
                      <a:r>
                        <a:rPr lang="en-US" sz="1000" baseline="0" dirty="0" smtClean="0"/>
                        <a:t> Center</a:t>
                      </a:r>
                    </a:p>
                    <a:p>
                      <a:r>
                        <a:rPr lang="en-US" sz="1000" baseline="0" dirty="0" smtClean="0"/>
                        <a:t>346 Civic Center Blvd., Houma, LA 70360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Southeastern Louisiana University (Student Union)</a:t>
                      </a:r>
                    </a:p>
                    <a:p>
                      <a:r>
                        <a:rPr lang="en-US" sz="1000" dirty="0" smtClean="0"/>
                        <a:t>303 Texas Ave., Hammond, LA</a:t>
                      </a:r>
                      <a:r>
                        <a:rPr lang="en-US" sz="1000" baseline="0" dirty="0" smtClean="0"/>
                        <a:t> 70402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University of New Orleans (University Center Ballroom)</a:t>
                      </a:r>
                    </a:p>
                    <a:p>
                      <a:r>
                        <a:rPr lang="en-US" sz="1000" dirty="0" smtClean="0"/>
                        <a:t>2000 Lakeshore Drive, New Orleans, LA 70148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Bossier City Civic</a:t>
                      </a:r>
                      <a:r>
                        <a:rPr lang="en-US" sz="1000" baseline="0" dirty="0" smtClean="0"/>
                        <a:t> Center</a:t>
                      </a:r>
                    </a:p>
                    <a:p>
                      <a:r>
                        <a:rPr lang="en-US" sz="1000" baseline="0" dirty="0" smtClean="0"/>
                        <a:t>620 Benton Road, Bossier City, LA 71111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West Monroe Civic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Center</a:t>
                      </a:r>
                    </a:p>
                    <a:p>
                      <a:r>
                        <a:rPr lang="en-US" sz="1000" dirty="0" smtClean="0"/>
                        <a:t>901 Ridge Ave., West Monroe, LA 71291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Office of Group Benefits Employee </a:t>
            </a:r>
            <a:r>
              <a:rPr lang="en-US" sz="2400" dirty="0"/>
              <a:t>Meeting Schedule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dirty="0" smtClean="0"/>
              <a:t>Retirees with Medicare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endParaRPr lang="en-US" sz="1100" i="1" dirty="0" smtClean="0"/>
          </a:p>
          <a:p>
            <a:pPr marL="114300" indent="0" algn="r">
              <a:buNone/>
            </a:pPr>
            <a:r>
              <a:rPr lang="en-US" sz="1400" i="1" dirty="0" smtClean="0"/>
              <a:t>There </a:t>
            </a:r>
            <a:r>
              <a:rPr lang="en-US" sz="1400" i="1" dirty="0"/>
              <a:t>are two classroom</a:t>
            </a:r>
          </a:p>
          <a:p>
            <a:pPr marL="114300" indent="0" algn="r">
              <a:buNone/>
            </a:pPr>
            <a:r>
              <a:rPr lang="en-US" sz="1400" i="1" dirty="0"/>
              <a:t>style presentations per</a:t>
            </a:r>
          </a:p>
          <a:p>
            <a:pPr marL="114300" indent="0" algn="r">
              <a:buNone/>
            </a:pPr>
            <a:r>
              <a:rPr lang="en-US" sz="1400" i="1" dirty="0"/>
              <a:t>day, each lasting about</a:t>
            </a:r>
          </a:p>
          <a:p>
            <a:pPr marL="114300" indent="0" algn="r">
              <a:buNone/>
            </a:pPr>
            <a:r>
              <a:rPr lang="en-US" sz="1400" i="1" dirty="0"/>
              <a:t>two hours.</a:t>
            </a:r>
          </a:p>
          <a:p>
            <a:pPr marL="114300" indent="0" algn="r">
              <a:buNone/>
            </a:pPr>
            <a:endParaRPr lang="en-US" sz="1400" i="1" dirty="0" smtClean="0"/>
          </a:p>
          <a:p>
            <a:pPr marL="114300" indent="0" algn="r">
              <a:buNone/>
            </a:pPr>
            <a:r>
              <a:rPr lang="en-US" sz="1400" i="1" dirty="0" smtClean="0"/>
              <a:t>LSU </a:t>
            </a:r>
            <a:r>
              <a:rPr lang="en-US" sz="1400" i="1" dirty="0"/>
              <a:t>First benefits will </a:t>
            </a:r>
            <a:r>
              <a:rPr lang="en-US" sz="1400" i="1" u="sng" dirty="0"/>
              <a:t>not</a:t>
            </a:r>
          </a:p>
          <a:p>
            <a:pPr marL="114300" indent="0" algn="r">
              <a:buNone/>
            </a:pPr>
            <a:r>
              <a:rPr lang="en-US" sz="1400" i="1" dirty="0"/>
              <a:t>be discussed at these</a:t>
            </a:r>
          </a:p>
          <a:p>
            <a:pPr marL="114300" indent="0" algn="r">
              <a:buNone/>
            </a:pPr>
            <a:r>
              <a:rPr lang="en-US" sz="1400" i="1" dirty="0"/>
              <a:t>meetings. Please contact</a:t>
            </a:r>
          </a:p>
          <a:p>
            <a:pPr marL="114300" indent="0" algn="r">
              <a:buNone/>
            </a:pPr>
            <a:r>
              <a:rPr lang="en-US" sz="1400" i="1" dirty="0"/>
              <a:t>LSU for more information</a:t>
            </a:r>
          </a:p>
          <a:p>
            <a:pPr marL="114300" indent="0" algn="r">
              <a:buNone/>
            </a:pPr>
            <a:r>
              <a:rPr lang="en-US" sz="1400" i="1" dirty="0"/>
              <a:t>regarding LSU First</a:t>
            </a:r>
          </a:p>
          <a:p>
            <a:pPr marL="114300" indent="0" algn="r">
              <a:buNone/>
            </a:pPr>
            <a:r>
              <a:rPr lang="en-US" sz="1400" i="1" dirty="0"/>
              <a:t>annual enrollment</a:t>
            </a:r>
          </a:p>
          <a:p>
            <a:pPr marL="114300" indent="0" algn="r">
              <a:buNone/>
            </a:pPr>
            <a:r>
              <a:rPr lang="en-US" sz="1400" i="1" dirty="0"/>
              <a:t>meetings.</a:t>
            </a:r>
          </a:p>
          <a:p>
            <a:pPr marL="114300" indent="0" algn="r">
              <a:buNone/>
            </a:pPr>
            <a:r>
              <a:rPr lang="en-US" sz="1100" i="1" dirty="0"/>
              <a:t>*</a:t>
            </a:r>
            <a:r>
              <a:rPr lang="en-US" sz="1100" i="1" dirty="0" smtClean="0"/>
              <a:t>me			</a:t>
            </a:r>
          </a:p>
          <a:p>
            <a:pPr marL="114300" indent="0" algn="r">
              <a:buNone/>
            </a:pPr>
            <a:endParaRPr lang="en-US" sz="1100" i="1" dirty="0" smtClean="0"/>
          </a:p>
          <a:p>
            <a:pPr marL="114300" indent="0" algn="r">
              <a:buNone/>
            </a:pPr>
            <a:r>
              <a:rPr lang="en-US" sz="1050" i="1" dirty="0" smtClean="0"/>
              <a:t>*meeting </a:t>
            </a:r>
            <a:r>
              <a:rPr lang="en-US" sz="1050" i="1" dirty="0"/>
              <a:t>with an interpreter for</a:t>
            </a:r>
          </a:p>
          <a:p>
            <a:pPr marL="114300" indent="0" algn="r">
              <a:buNone/>
            </a:pPr>
            <a:r>
              <a:rPr lang="en-US" sz="1050" i="1" dirty="0"/>
              <a:t>hearing impaired members.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79170"/>
              </p:ext>
            </p:extLst>
          </p:nvPr>
        </p:nvGraphicFramePr>
        <p:xfrm>
          <a:off x="0" y="990600"/>
          <a:ext cx="60960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 Times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Heymann Center</a:t>
                      </a:r>
                    </a:p>
                    <a:p>
                      <a:r>
                        <a:rPr lang="en-US" sz="1000" dirty="0" smtClean="0"/>
                        <a:t>1373 South College Rd., Lafayette, LA 70503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  <a:endParaRPr lang="en-US" sz="1600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Lake Charles Civic Center</a:t>
                      </a:r>
                    </a:p>
                    <a:p>
                      <a:r>
                        <a:rPr lang="en-US" sz="1000" dirty="0" smtClean="0"/>
                        <a:t>900 Lakeshore Drive, Lake Charles,</a:t>
                      </a:r>
                      <a:r>
                        <a:rPr lang="en-US" sz="1000" baseline="0" dirty="0" smtClean="0"/>
                        <a:t> LA 70602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Country Inn Conference Center</a:t>
                      </a:r>
                    </a:p>
                    <a:p>
                      <a:r>
                        <a:rPr lang="en-US" sz="1000" dirty="0" smtClean="0"/>
                        <a:t>2727 Monroe Hwy.,</a:t>
                      </a:r>
                      <a:r>
                        <a:rPr lang="en-US" sz="1000" baseline="0" dirty="0" smtClean="0"/>
                        <a:t> Pineville, LA 71360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State Police Headquarters Auditorium </a:t>
                      </a:r>
                    </a:p>
                    <a:p>
                      <a:r>
                        <a:rPr lang="en-US" sz="1000" dirty="0" smtClean="0"/>
                        <a:t>7919 Independence Blvd., Baton Rouge, LA 70806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Houma – Terrebonne Civic</a:t>
                      </a:r>
                      <a:r>
                        <a:rPr lang="en-US" sz="1000" baseline="0" dirty="0" smtClean="0"/>
                        <a:t> Center</a:t>
                      </a:r>
                    </a:p>
                    <a:p>
                      <a:r>
                        <a:rPr lang="en-US" sz="1000" baseline="0" dirty="0" smtClean="0"/>
                        <a:t>346 Civic Center Blvd., Houma, LA 70360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Southeastern Louisiana University (Student Union)</a:t>
                      </a:r>
                    </a:p>
                    <a:p>
                      <a:r>
                        <a:rPr lang="en-US" sz="1000" dirty="0" smtClean="0"/>
                        <a:t>303 Texas Ave., Hammond, LA</a:t>
                      </a:r>
                      <a:r>
                        <a:rPr lang="en-US" sz="1000" baseline="0" dirty="0" smtClean="0"/>
                        <a:t> 70402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October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University of New Orleans (University Center Ballroom)</a:t>
                      </a:r>
                    </a:p>
                    <a:p>
                      <a:r>
                        <a:rPr lang="en-US" sz="1000" dirty="0" smtClean="0"/>
                        <a:t>2000 Lakeshore Drive, New Orleans, LA 70148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Bossier City Civic</a:t>
                      </a:r>
                      <a:r>
                        <a:rPr lang="en-US" sz="1000" baseline="0" dirty="0" smtClean="0"/>
                        <a:t> Center</a:t>
                      </a:r>
                    </a:p>
                    <a:p>
                      <a:r>
                        <a:rPr lang="en-US" sz="1000" baseline="0" dirty="0" smtClean="0"/>
                        <a:t>620 Benton Road, Bossier City, LA 71111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West Monroe Civic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Center</a:t>
                      </a:r>
                    </a:p>
                    <a:p>
                      <a:r>
                        <a:rPr lang="en-US" sz="1000" dirty="0" smtClean="0"/>
                        <a:t>901 Ridge Ave., West Monroe, LA 71291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9:00 AM or 2:00 PM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3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 Enrollment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</a:t>
            </a:r>
            <a:r>
              <a:rPr lang="en-US" baseline="30000" dirty="0" smtClean="0"/>
              <a:t>st</a:t>
            </a:r>
            <a:r>
              <a:rPr lang="en-US" dirty="0" smtClean="0"/>
              <a:t>, 2017 - Annual Open Enrollment Begins </a:t>
            </a:r>
          </a:p>
          <a:p>
            <a:endParaRPr lang="en-US" dirty="0" smtClean="0"/>
          </a:p>
          <a:p>
            <a:r>
              <a:rPr lang="en-US" dirty="0" smtClean="0"/>
              <a:t>November 15</a:t>
            </a:r>
            <a:r>
              <a:rPr lang="en-US" baseline="30000" dirty="0" smtClean="0"/>
              <a:t>th</a:t>
            </a:r>
            <a:r>
              <a:rPr lang="en-US" dirty="0" smtClean="0"/>
              <a:t>, 2017 - Annual Enrollment Ends</a:t>
            </a:r>
          </a:p>
          <a:p>
            <a:endParaRPr lang="en-US" dirty="0"/>
          </a:p>
          <a:p>
            <a:r>
              <a:rPr lang="en-US" dirty="0" smtClean="0"/>
              <a:t>November 22</a:t>
            </a:r>
            <a:r>
              <a:rPr lang="en-US" baseline="30000" dirty="0" smtClean="0"/>
              <a:t>nd</a:t>
            </a:r>
            <a:r>
              <a:rPr lang="en-US" dirty="0" smtClean="0"/>
              <a:t>, 2017 - Late applications will not be accepted </a:t>
            </a:r>
          </a:p>
          <a:p>
            <a:endParaRPr lang="en-US" dirty="0" smtClean="0"/>
          </a:p>
          <a:p>
            <a:r>
              <a:rPr lang="en-US" dirty="0" smtClean="0"/>
              <a:t>January 1</a:t>
            </a:r>
            <a:r>
              <a:rPr lang="en-US" baseline="30000" dirty="0" smtClean="0"/>
              <a:t>st</a:t>
            </a:r>
            <a:r>
              <a:rPr lang="en-US" dirty="0" smtClean="0"/>
              <a:t>, 2018 - Plan Year Begins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Resources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Celia Webb - Coordinator of Benefits</a:t>
            </a:r>
          </a:p>
          <a:p>
            <a:endParaRPr lang="en-US" dirty="0" smtClean="0"/>
          </a:p>
          <a:p>
            <a:r>
              <a:rPr lang="en-US" dirty="0" smtClean="0"/>
              <a:t>Extension – 3429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Email – cwebb@ulm.edu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for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b="1" dirty="0" smtClean="0"/>
              <a:t>Plan </a:t>
            </a:r>
            <a:r>
              <a:rPr lang="en-US" sz="2800" b="1" dirty="0"/>
              <a:t>Changes</a:t>
            </a:r>
          </a:p>
          <a:p>
            <a:pPr marL="114300" indent="0">
              <a:buNone/>
            </a:pPr>
            <a:r>
              <a:rPr lang="en-US" sz="2400" dirty="0"/>
              <a:t>In order to continue offering quality healthcare </a:t>
            </a:r>
            <a:r>
              <a:rPr lang="en-US" sz="2400" dirty="0" smtClean="0"/>
              <a:t>options to </a:t>
            </a:r>
            <a:r>
              <a:rPr lang="en-US" sz="2400" dirty="0"/>
              <a:t>our members, </a:t>
            </a:r>
            <a:r>
              <a:rPr lang="en-US" sz="2400" dirty="0" smtClean="0"/>
              <a:t>these are the following plan changes </a:t>
            </a:r>
            <a:r>
              <a:rPr lang="en-US" sz="2400" dirty="0"/>
              <a:t>that </a:t>
            </a:r>
            <a:r>
              <a:rPr lang="en-US" sz="2400" dirty="0" smtClean="0"/>
              <a:t>will take </a:t>
            </a:r>
            <a:r>
              <a:rPr lang="en-US" sz="2400" dirty="0"/>
              <a:t>effect January 1, 2018:</a:t>
            </a:r>
          </a:p>
          <a:p>
            <a:r>
              <a:rPr lang="en-US" sz="2400" dirty="0" smtClean="0"/>
              <a:t>Out-of-Pocket </a:t>
            </a:r>
            <a:r>
              <a:rPr lang="en-US" sz="2400" dirty="0"/>
              <a:t>Maximum increase of $1,000 </a:t>
            </a:r>
            <a:r>
              <a:rPr lang="en-US" sz="2400" dirty="0" smtClean="0"/>
              <a:t>on Magnolia </a:t>
            </a:r>
            <a:r>
              <a:rPr lang="en-US" sz="2400" dirty="0"/>
              <a:t>Local Plus &amp; Magnolia Open </a:t>
            </a:r>
            <a:r>
              <a:rPr lang="en-US" sz="2400" dirty="0" smtClean="0"/>
              <a:t>Access plans</a:t>
            </a:r>
            <a:endParaRPr lang="en-US" sz="2400" dirty="0"/>
          </a:p>
          <a:p>
            <a:r>
              <a:rPr lang="en-US" sz="2400" dirty="0" smtClean="0"/>
              <a:t>$</a:t>
            </a:r>
            <a:r>
              <a:rPr lang="en-US" sz="2400" dirty="0"/>
              <a:t>50 emergency room copayment increase </a:t>
            </a:r>
            <a:r>
              <a:rPr lang="en-US" sz="2400" dirty="0" smtClean="0"/>
              <a:t>on Magnolia </a:t>
            </a:r>
            <a:r>
              <a:rPr lang="en-US" sz="2400" dirty="0"/>
              <a:t>Local Plus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for 2018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2400" b="1" dirty="0"/>
              <a:t>Coverage for Dependent Children:</a:t>
            </a:r>
          </a:p>
          <a:p>
            <a:pPr marL="411480" lvl="1" indent="0">
              <a:buNone/>
            </a:pPr>
            <a:r>
              <a:rPr lang="en-US" dirty="0" smtClean="0"/>
              <a:t>    Changes </a:t>
            </a:r>
            <a:r>
              <a:rPr lang="en-US" dirty="0"/>
              <a:t>have been made to the eligibility for </a:t>
            </a:r>
            <a:r>
              <a:rPr lang="en-US" dirty="0" smtClean="0"/>
              <a:t>dependents                              (Changed)                        (Changed)</a:t>
            </a:r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11480" lvl="1" indent="0">
              <a:buNone/>
            </a:pPr>
            <a:endParaRPr lang="en-US" i="1" dirty="0"/>
          </a:p>
          <a:p>
            <a:pPr lvl="1"/>
            <a:r>
              <a:rPr lang="en-US" sz="1900" i="1" dirty="0" smtClean="0"/>
              <a:t>     </a:t>
            </a:r>
          </a:p>
          <a:p>
            <a:pPr lvl="1"/>
            <a:endParaRPr lang="en-US" sz="1900" i="1" dirty="0"/>
          </a:p>
          <a:p>
            <a:pPr lvl="1"/>
            <a:r>
              <a:rPr lang="en-US" sz="1900" i="1" dirty="0" smtClean="0"/>
              <a:t>    </a:t>
            </a:r>
            <a:r>
              <a:rPr lang="en-US" sz="2300" i="1" dirty="0" smtClean="0"/>
              <a:t>Eligibility </a:t>
            </a:r>
          </a:p>
          <a:p>
            <a:pPr lvl="1"/>
            <a:r>
              <a:rPr lang="en-US" sz="2300" i="1" dirty="0" smtClean="0"/>
              <a:t>Determination</a:t>
            </a:r>
            <a:endParaRPr lang="en-US" sz="2300" i="1" dirty="0"/>
          </a:p>
          <a:p>
            <a:pPr lvl="1"/>
            <a:endParaRPr lang="en-US" sz="1900" dirty="0" smtClean="0"/>
          </a:p>
          <a:p>
            <a:pPr lvl="1"/>
            <a:endParaRPr lang="en-US" sz="1900" dirty="0"/>
          </a:p>
          <a:p>
            <a:pPr lvl="1"/>
            <a:endParaRPr lang="en-US" sz="1900" dirty="0" smtClean="0"/>
          </a:p>
          <a:p>
            <a:pPr lvl="1"/>
            <a:endParaRPr lang="en-US" sz="1900" dirty="0"/>
          </a:p>
          <a:p>
            <a:pPr lvl="1"/>
            <a:r>
              <a:rPr lang="en-US" dirty="0" smtClean="0"/>
              <a:t>Grandchildren </a:t>
            </a:r>
            <a:r>
              <a:rPr lang="en-US" dirty="0"/>
              <a:t>may be covered if the grandchild is unmarried, resides with the</a:t>
            </a:r>
          </a:p>
          <a:p>
            <a:pPr lvl="1"/>
            <a:r>
              <a:rPr lang="en-US" dirty="0"/>
              <a:t>enrollee and is in legal custody of the enrollee. Coverage will continue until age</a:t>
            </a:r>
          </a:p>
          <a:p>
            <a:pPr lvl="1"/>
            <a:r>
              <a:rPr lang="en-US" dirty="0"/>
              <a:t>21. If the grandchild is a full-time student coverage will continue until age </a:t>
            </a:r>
            <a:r>
              <a:rPr lang="en-US" dirty="0" smtClean="0"/>
              <a:t>24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Dependents </a:t>
            </a:r>
            <a:r>
              <a:rPr lang="en-US" dirty="0"/>
              <a:t>who are unmarried and in court-ordered legal custody/Guardianship</a:t>
            </a:r>
          </a:p>
          <a:p>
            <a:pPr lvl="1"/>
            <a:r>
              <a:rPr lang="en-US" dirty="0"/>
              <a:t>of the enrollee will be covered until age 21. If the dependent is a full-time student,</a:t>
            </a:r>
          </a:p>
          <a:p>
            <a:pPr lvl="1"/>
            <a:r>
              <a:rPr lang="en-US" dirty="0"/>
              <a:t>coverage will continue until age 24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55313"/>
              </p:ext>
            </p:extLst>
          </p:nvPr>
        </p:nvGraphicFramePr>
        <p:xfrm>
          <a:off x="2286000" y="2286000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Natural or Adopted/Placed Children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Stepchildren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Grandchildren</a:t>
                      </a:r>
                    </a:p>
                    <a:p>
                      <a:r>
                        <a:rPr lang="en-US" sz="1100" dirty="0" smtClean="0"/>
                        <a:t>(Unmarried;</a:t>
                      </a:r>
                    </a:p>
                    <a:p>
                      <a:r>
                        <a:rPr lang="en-US" sz="1100" dirty="0" smtClean="0"/>
                        <a:t>Resides with and in</a:t>
                      </a:r>
                    </a:p>
                    <a:p>
                      <a:r>
                        <a:rPr lang="en-US" sz="1100" dirty="0" smtClean="0"/>
                        <a:t>legal custody of</a:t>
                      </a:r>
                    </a:p>
                    <a:p>
                      <a:r>
                        <a:rPr lang="en-US" sz="1100" dirty="0" smtClean="0"/>
                        <a:t>Enrollee)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Court-ordered</a:t>
                      </a:r>
                    </a:p>
                    <a:p>
                      <a:r>
                        <a:rPr lang="en-US" sz="1100" dirty="0" smtClean="0"/>
                        <a:t>Legal Custody/</a:t>
                      </a:r>
                    </a:p>
                    <a:p>
                      <a:r>
                        <a:rPr lang="en-US" sz="1100" dirty="0" smtClean="0"/>
                        <a:t>Guardianship</a:t>
                      </a:r>
                    </a:p>
                    <a:p>
                      <a:r>
                        <a:rPr lang="en-US" sz="1100" dirty="0" smtClean="0"/>
                        <a:t>(Unmarried)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Covered until they reach age 26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Covered until they reach age 26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Full-time students</a:t>
                      </a:r>
                    </a:p>
                    <a:p>
                      <a:r>
                        <a:rPr lang="en-US" sz="1100" dirty="0" smtClean="0"/>
                        <a:t>covered until age 24;</a:t>
                      </a:r>
                    </a:p>
                    <a:p>
                      <a:r>
                        <a:rPr lang="en-US" sz="1100" dirty="0" smtClean="0"/>
                        <a:t>non-full-time students</a:t>
                      </a:r>
                    </a:p>
                    <a:p>
                      <a:r>
                        <a:rPr lang="en-US" sz="1100" dirty="0" smtClean="0"/>
                        <a:t>covered until age 21^2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Full-time students</a:t>
                      </a:r>
                    </a:p>
                    <a:p>
                      <a:r>
                        <a:rPr lang="en-US" sz="1100" dirty="0" smtClean="0"/>
                        <a:t>covered until age 24;</a:t>
                      </a:r>
                    </a:p>
                    <a:p>
                      <a:r>
                        <a:rPr lang="en-US" sz="1100" dirty="0" smtClean="0"/>
                        <a:t>non-full-time students</a:t>
                      </a:r>
                    </a:p>
                    <a:p>
                      <a:r>
                        <a:rPr lang="en-US" sz="1100" dirty="0" smtClean="0"/>
                        <a:t>covered until age 21^2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for 2018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sz="4000" b="1" dirty="0"/>
              <a:t>Coverage for Dependent Children:</a:t>
            </a:r>
          </a:p>
          <a:p>
            <a:r>
              <a:rPr lang="en-US" sz="3400" dirty="0" smtClean="0"/>
              <a:t>Dependents </a:t>
            </a:r>
            <a:r>
              <a:rPr lang="en-US" sz="3400" dirty="0"/>
              <a:t>of Dependents</a:t>
            </a:r>
          </a:p>
          <a:p>
            <a:pPr lvl="1"/>
            <a:r>
              <a:rPr lang="en-US" sz="2200" dirty="0" smtClean="0"/>
              <a:t>OGB </a:t>
            </a:r>
            <a:r>
              <a:rPr lang="en-US" sz="2200" dirty="0"/>
              <a:t>ceased adding new dependents of dependents as of 1/1/16 (unless other</a:t>
            </a:r>
          </a:p>
          <a:p>
            <a:pPr lvl="1"/>
            <a:r>
              <a:rPr lang="en-US" sz="2200" dirty="0"/>
              <a:t>eligibility requirements were </a:t>
            </a:r>
            <a:r>
              <a:rPr lang="en-US" sz="2200" dirty="0" smtClean="0"/>
              <a:t>met) 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 smtClean="0"/>
              <a:t>Also </a:t>
            </a:r>
            <a:r>
              <a:rPr lang="en-US" sz="2200" dirty="0"/>
              <a:t>as of 1/1/16, coverage for dependents of dependents on the plan as of 12/31/15</a:t>
            </a:r>
          </a:p>
          <a:p>
            <a:pPr lvl="1"/>
            <a:r>
              <a:rPr lang="en-US" sz="2200" dirty="0"/>
              <a:t>was grandfathered until the parent’s coverage terminates.</a:t>
            </a:r>
          </a:p>
          <a:p>
            <a:r>
              <a:rPr lang="en-US" sz="3400" dirty="0" smtClean="0"/>
              <a:t>Dependents </a:t>
            </a:r>
            <a:r>
              <a:rPr lang="en-US" sz="3400" dirty="0"/>
              <a:t>who are incapable of self-sustaining employment </a:t>
            </a:r>
            <a:r>
              <a:rPr lang="en-US" sz="3400" dirty="0" smtClean="0"/>
              <a:t>by reason </a:t>
            </a:r>
            <a:r>
              <a:rPr lang="en-US" sz="3400" dirty="0"/>
              <a:t>of mental or physical impairment</a:t>
            </a:r>
          </a:p>
          <a:p>
            <a:pPr lvl="1"/>
            <a:endParaRPr lang="en-US" dirty="0" smtClean="0"/>
          </a:p>
          <a:p>
            <a:pPr lvl="1"/>
            <a:r>
              <a:rPr lang="en-US" sz="2300" dirty="0" smtClean="0"/>
              <a:t>After </a:t>
            </a:r>
            <a:r>
              <a:rPr lang="en-US" sz="2300" dirty="0"/>
              <a:t>1/1/18, coverage for natural or adopted children and stepchildren will </a:t>
            </a:r>
            <a:r>
              <a:rPr lang="en-US" sz="2300" dirty="0" smtClean="0"/>
              <a:t>be terminated </a:t>
            </a:r>
            <a:r>
              <a:rPr lang="en-US" sz="2300" dirty="0"/>
              <a:t>at age 26 regardless of impairment</a:t>
            </a:r>
          </a:p>
          <a:p>
            <a:pPr lvl="1"/>
            <a:endParaRPr lang="en-US" sz="2300" dirty="0" smtClean="0"/>
          </a:p>
          <a:p>
            <a:pPr lvl="1"/>
            <a:r>
              <a:rPr lang="en-US" sz="2300" dirty="0" smtClean="0"/>
              <a:t>After </a:t>
            </a:r>
            <a:r>
              <a:rPr lang="en-US" sz="2300" dirty="0"/>
              <a:t>1/1/18, other non-spouse dependents for whom the enrollee has legal </a:t>
            </a:r>
            <a:r>
              <a:rPr lang="en-US" sz="2300" dirty="0" smtClean="0"/>
              <a:t>custody suffering </a:t>
            </a:r>
            <a:r>
              <a:rPr lang="en-US" sz="2300" dirty="0"/>
              <a:t>from a mental or nervous condition rendering the dependent incapable </a:t>
            </a:r>
            <a:r>
              <a:rPr lang="en-US" sz="2300" dirty="0" smtClean="0"/>
              <a:t>of attending </a:t>
            </a:r>
            <a:r>
              <a:rPr lang="en-US" sz="2300" dirty="0"/>
              <a:t>school or holding self-sustaining employment may continue coverage </a:t>
            </a:r>
            <a:r>
              <a:rPr lang="en-US" sz="2300" dirty="0" smtClean="0"/>
              <a:t>until age </a:t>
            </a:r>
            <a:r>
              <a:rPr lang="en-US" sz="2300" dirty="0"/>
              <a:t>24 (La. R.S. 22:1002)</a:t>
            </a:r>
          </a:p>
          <a:p>
            <a:pPr lvl="1"/>
            <a:endParaRPr lang="en-US" sz="2300" dirty="0" smtClean="0"/>
          </a:p>
          <a:p>
            <a:pPr lvl="1"/>
            <a:r>
              <a:rPr lang="en-US" sz="2300" dirty="0" smtClean="0"/>
              <a:t>Impaired </a:t>
            </a:r>
            <a:r>
              <a:rPr lang="en-US" sz="2300" dirty="0"/>
              <a:t>dependents of enrollees whose health coverage has been extended prior </a:t>
            </a:r>
            <a:r>
              <a:rPr lang="en-US" sz="2300" dirty="0" smtClean="0"/>
              <a:t>to 1/1/18 </a:t>
            </a:r>
            <a:r>
              <a:rPr lang="en-US" sz="2300" dirty="0"/>
              <a:t>will be allowed to keep their coverage, subject to an annual review of </a:t>
            </a:r>
            <a:r>
              <a:rPr lang="en-US" sz="2300" dirty="0" smtClean="0"/>
              <a:t>their impairment </a:t>
            </a:r>
            <a:r>
              <a:rPr lang="en-US" sz="2300" dirty="0"/>
              <a:t>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Health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i="1" dirty="0" smtClean="0"/>
              <a:t>Click on Plan for more information </a:t>
            </a:r>
          </a:p>
          <a:p>
            <a:pPr marL="114300" indent="0" algn="ctr">
              <a:buNone/>
            </a:pPr>
            <a:endParaRPr lang="en-US" i="1" dirty="0">
              <a:hlinkClick r:id="rId2"/>
            </a:endParaRPr>
          </a:p>
          <a:p>
            <a:r>
              <a:rPr lang="en-US" dirty="0" smtClean="0">
                <a:hlinkClick r:id="rId2"/>
              </a:rPr>
              <a:t>Magnolia Local Plus HMO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Magnolia Open Access PPO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Vantage Health Plan HMO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Pelican HRA1000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>
                <a:hlinkClick r:id="rId6"/>
              </a:rPr>
              <a:t>Pelican HSA775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Supplemental Insurance</a:t>
            </a:r>
            <a:br>
              <a:rPr lang="en-US" dirty="0" smtClean="0"/>
            </a:br>
            <a:r>
              <a:rPr lang="en-US" sz="2200" i="1" dirty="0" smtClean="0"/>
              <a:t>Click on Link for more information  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hlinkClick r:id="rId2"/>
              </a:rPr>
              <a:t>Aflac</a:t>
            </a:r>
            <a:r>
              <a:rPr lang="en-US" dirty="0" smtClean="0"/>
              <a:t> </a:t>
            </a:r>
            <a:r>
              <a:rPr lang="en-US" i="1" dirty="0" smtClean="0"/>
              <a:t>Disability, Cancer, Life, Accident</a:t>
            </a:r>
          </a:p>
          <a:p>
            <a:pPr marL="114300" indent="0">
              <a:buNone/>
            </a:pPr>
            <a:r>
              <a:rPr lang="en-US" dirty="0"/>
              <a:t>R</a:t>
            </a:r>
            <a:r>
              <a:rPr lang="en-US" dirty="0" smtClean="0"/>
              <a:t>epresentative: Brett </a:t>
            </a:r>
            <a:r>
              <a:rPr lang="en-US" dirty="0"/>
              <a:t>Cloyd 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Phone: (318)322-8430 Fax: (318)322-7475</a:t>
            </a:r>
          </a:p>
          <a:p>
            <a:r>
              <a:rPr lang="en-US" b="1" dirty="0" smtClean="0">
                <a:hlinkClick r:id="rId3"/>
              </a:rPr>
              <a:t>AlwaysCare Dental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Phone: (188)872-95433 Ext.5 Fax: (188)884-35872</a:t>
            </a:r>
          </a:p>
          <a:p>
            <a:r>
              <a:rPr lang="en-US" b="1" dirty="0">
                <a:hlinkClick r:id="rId3"/>
              </a:rPr>
              <a:t>AlwaysVision</a:t>
            </a:r>
            <a:r>
              <a:rPr lang="en-US" b="1" dirty="0"/>
              <a:t>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Phone: (188)872-95433 Ext.5 Fax: (188)884-35872</a:t>
            </a:r>
          </a:p>
          <a:p>
            <a:r>
              <a:rPr lang="en-US" b="1" dirty="0" smtClean="0">
                <a:hlinkClick r:id="rId4"/>
              </a:rPr>
              <a:t>Central United Life – Manhattan Insurance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Representative: Gladys Hall </a:t>
            </a:r>
          </a:p>
          <a:p>
            <a:pPr marL="114300" indent="0">
              <a:buNone/>
            </a:pPr>
            <a:r>
              <a:rPr lang="en-US" dirty="0" smtClean="0"/>
              <a:t>Phone: (318)322-8591 Fax: (318)855-8211 </a:t>
            </a:r>
          </a:p>
          <a:p>
            <a:r>
              <a:rPr lang="en-US" b="1" dirty="0" smtClean="0">
                <a:hlinkClick r:id="rId5"/>
              </a:rPr>
              <a:t>Colonial</a:t>
            </a:r>
            <a:r>
              <a:rPr lang="en-US" b="1" dirty="0" smtClean="0"/>
              <a:t> </a:t>
            </a:r>
            <a:r>
              <a:rPr lang="en-US" i="1" dirty="0" smtClean="0"/>
              <a:t>Disability, Life, Cancer  </a:t>
            </a:r>
          </a:p>
          <a:p>
            <a:pPr marL="114300" indent="0">
              <a:buNone/>
            </a:pPr>
            <a:r>
              <a:rPr lang="en-US" dirty="0" smtClean="0"/>
              <a:t>Representative: Ann Trichel </a:t>
            </a:r>
          </a:p>
          <a:p>
            <a:pPr marL="114300" indent="0">
              <a:buNone/>
            </a:pPr>
            <a:r>
              <a:rPr lang="en-US" dirty="0" smtClean="0"/>
              <a:t>Phone: (318)361-4715 Fax: (318)388-1290</a:t>
            </a:r>
          </a:p>
          <a:p>
            <a:r>
              <a:rPr lang="en-US" b="1" u="sng" dirty="0" smtClean="0">
                <a:hlinkClick r:id="rId6"/>
              </a:rPr>
              <a:t>Legal Shield/ID Shield</a:t>
            </a:r>
            <a:r>
              <a:rPr lang="en-US" b="1" u="sng" dirty="0" smtClean="0"/>
              <a:t> </a:t>
            </a:r>
            <a:r>
              <a:rPr lang="en-US" i="1" dirty="0" smtClean="0"/>
              <a:t>Legal and ID Theft</a:t>
            </a:r>
            <a:endParaRPr lang="en-US" b="1" u="sng" dirty="0" smtClean="0"/>
          </a:p>
          <a:p>
            <a:pPr marL="114300" indent="0">
              <a:buNone/>
            </a:pPr>
            <a:r>
              <a:rPr lang="en-US" dirty="0" smtClean="0"/>
              <a:t>Representative: Willie Jones</a:t>
            </a:r>
          </a:p>
          <a:p>
            <a:pPr marL="114300" indent="0">
              <a:buNone/>
            </a:pPr>
            <a:r>
              <a:rPr lang="en-US" dirty="0" smtClean="0"/>
              <a:t>Phone: (228) 234-5671 </a:t>
            </a:r>
            <a:endParaRPr lang="en-US" b="1" dirty="0"/>
          </a:p>
          <a:p>
            <a:r>
              <a:rPr lang="en-US" b="1" u="sng" dirty="0" smtClean="0">
                <a:hlinkClick r:id="rId7"/>
              </a:rPr>
              <a:t>LOSFA </a:t>
            </a:r>
            <a:r>
              <a:rPr lang="en-US" b="1" u="sng" dirty="0">
                <a:hlinkClick r:id="rId7"/>
              </a:rPr>
              <a:t>– </a:t>
            </a:r>
            <a:r>
              <a:rPr lang="en-US" b="1" u="sng" dirty="0" smtClean="0">
                <a:hlinkClick r:id="rId7"/>
              </a:rPr>
              <a:t>529 </a:t>
            </a:r>
            <a:r>
              <a:rPr lang="en-US" i="1" dirty="0" smtClean="0"/>
              <a:t>Saving for College </a:t>
            </a:r>
            <a:endParaRPr lang="en-US" b="1" u="sng" dirty="0" smtClean="0"/>
          </a:p>
          <a:p>
            <a:pPr marL="114300" indent="0">
              <a:buNone/>
            </a:pPr>
            <a:r>
              <a:rPr lang="en-US" dirty="0" smtClean="0"/>
              <a:t>Representative: Valerie Boston </a:t>
            </a:r>
          </a:p>
          <a:p>
            <a:pPr marL="114300" indent="0">
              <a:buNone/>
            </a:pPr>
            <a:r>
              <a:rPr lang="en-US" dirty="0" smtClean="0"/>
              <a:t>Phone: (225)219-7588 Fax: (225)208-1496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91" y="15240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494" y="2438400"/>
            <a:ext cx="98611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41" y="3124200"/>
            <a:ext cx="895815" cy="89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91" y="4020015"/>
            <a:ext cx="127379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547" y="5685295"/>
            <a:ext cx="740650" cy="74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31" y="4553414"/>
            <a:ext cx="1131881" cy="113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Supplemental Insurance Cont.</a:t>
            </a:r>
            <a:br>
              <a:rPr lang="en-US" dirty="0" smtClean="0"/>
            </a:br>
            <a:r>
              <a:rPr lang="en-US" sz="2200" i="1" dirty="0" smtClean="0"/>
              <a:t>Click the Link for more information 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hlinkClick r:id="rId2"/>
              </a:rPr>
              <a:t>LifeSecure</a:t>
            </a:r>
            <a:r>
              <a:rPr lang="en-US" b="1" dirty="0" smtClean="0">
                <a:hlinkClick r:id="rId2"/>
              </a:rPr>
              <a:t>/Long Term Care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Representative: Wayne M. Van Jr.</a:t>
            </a:r>
          </a:p>
          <a:p>
            <a:pPr marL="114300" indent="0">
              <a:buNone/>
            </a:pPr>
            <a:r>
              <a:rPr lang="en-US" dirty="0" smtClean="0"/>
              <a:t>Phone: </a:t>
            </a:r>
            <a:r>
              <a:rPr lang="en-US" dirty="0" smtClean="0">
                <a:sym typeface="Wingdings" panose="05000000000000000000" pitchFamily="2" charset="2"/>
              </a:rPr>
              <a:t>(318)397-2388 Fax: (318)397-9326</a:t>
            </a:r>
            <a:endParaRPr lang="en-US" dirty="0" smtClean="0"/>
          </a:p>
          <a:p>
            <a:r>
              <a:rPr lang="en-US" b="1" dirty="0" smtClean="0">
                <a:hlinkClick r:id="rId3"/>
              </a:rPr>
              <a:t>New </a:t>
            </a:r>
            <a:r>
              <a:rPr lang="en-US" b="1" dirty="0">
                <a:hlinkClick r:id="rId3"/>
              </a:rPr>
              <a:t>York </a:t>
            </a:r>
            <a:r>
              <a:rPr lang="en-US" b="1" dirty="0" smtClean="0">
                <a:hlinkClick r:id="rId3"/>
              </a:rPr>
              <a:t>Life </a:t>
            </a:r>
            <a:r>
              <a:rPr lang="en-US" i="1" dirty="0" err="1" smtClean="0"/>
              <a:t>Life</a:t>
            </a:r>
            <a:r>
              <a:rPr lang="en-US" i="1" dirty="0" smtClean="0"/>
              <a:t> </a:t>
            </a:r>
            <a:r>
              <a:rPr lang="en-US" b="1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Representatives: Tom </a:t>
            </a:r>
            <a:r>
              <a:rPr lang="en-US" dirty="0"/>
              <a:t>Deal </a:t>
            </a:r>
            <a:r>
              <a:rPr lang="en-US" dirty="0" smtClean="0"/>
              <a:t>and Ginger </a:t>
            </a:r>
            <a:r>
              <a:rPr lang="en-US" dirty="0"/>
              <a:t>Keys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Phone: (318)361-2455</a:t>
            </a:r>
            <a:endParaRPr lang="en-US" dirty="0"/>
          </a:p>
          <a:p>
            <a:r>
              <a:rPr lang="en-US" b="1" dirty="0">
                <a:hlinkClick r:id="rId4"/>
              </a:rPr>
              <a:t>OGB – Basic </a:t>
            </a:r>
            <a:r>
              <a:rPr lang="en-US" b="1" dirty="0" smtClean="0">
                <a:hlinkClick r:id="rId4"/>
              </a:rPr>
              <a:t>Life</a:t>
            </a:r>
          </a:p>
          <a:p>
            <a:pPr marL="114300" indent="0">
              <a:buNone/>
            </a:pPr>
            <a:r>
              <a:rPr lang="en-US" dirty="0" smtClean="0"/>
              <a:t>Phone: (318</a:t>
            </a:r>
            <a:r>
              <a:rPr lang="en-US" dirty="0"/>
              <a:t>) 487-5731</a:t>
            </a:r>
            <a:endParaRPr lang="en-US" dirty="0">
              <a:hlinkClick r:id="rId4"/>
            </a:endParaRPr>
          </a:p>
          <a:p>
            <a:r>
              <a:rPr lang="en-US" b="1" dirty="0">
                <a:hlinkClick r:id="rId4"/>
              </a:rPr>
              <a:t>OGB – Supplemental Life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Phone: (318</a:t>
            </a:r>
            <a:r>
              <a:rPr lang="en-US" dirty="0"/>
              <a:t>) 487-5731</a:t>
            </a:r>
          </a:p>
          <a:p>
            <a:r>
              <a:rPr lang="en-US" b="1" dirty="0">
                <a:hlinkClick r:id="rId5"/>
              </a:rPr>
              <a:t>OGB – FSA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Phone: (318</a:t>
            </a:r>
            <a:r>
              <a:rPr lang="en-US" dirty="0"/>
              <a:t>) 487-5731</a:t>
            </a:r>
          </a:p>
          <a:p>
            <a:r>
              <a:rPr lang="en-US" b="1" dirty="0">
                <a:hlinkClick r:id="rId6"/>
              </a:rPr>
              <a:t>UNUM</a:t>
            </a:r>
            <a:r>
              <a:rPr lang="en-US" dirty="0"/>
              <a:t> </a:t>
            </a:r>
            <a:r>
              <a:rPr lang="en-US" i="1" dirty="0" smtClean="0"/>
              <a:t>Disability, Life, Cancer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Representative: Ann </a:t>
            </a:r>
            <a:r>
              <a:rPr lang="en-US" dirty="0"/>
              <a:t>Trichel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Phone: (318)361-4715 Fax: (318)388-1290</a:t>
            </a:r>
            <a:endParaRPr lang="en-US" dirty="0"/>
          </a:p>
          <a:p>
            <a:r>
              <a:rPr lang="en-US" b="1" dirty="0">
                <a:hlinkClick r:id="rId7"/>
              </a:rPr>
              <a:t>Washington National – </a:t>
            </a:r>
            <a:r>
              <a:rPr lang="en-US" b="1" dirty="0" smtClean="0">
                <a:hlinkClick r:id="rId7"/>
              </a:rPr>
              <a:t>Conseco </a:t>
            </a:r>
            <a:r>
              <a:rPr lang="en-US" i="1" dirty="0" smtClean="0"/>
              <a:t>Life, Cancer , Disability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Representative: Dan </a:t>
            </a:r>
            <a:r>
              <a:rPr lang="en-US" dirty="0"/>
              <a:t>McGreggor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Phone: (903)631-3478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24" y="24384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186" y="3429000"/>
            <a:ext cx="13795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03" y="46482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54" y="5716525"/>
            <a:ext cx="661296" cy="66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48" y="1692564"/>
            <a:ext cx="909754" cy="57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2C301-2E75-43E6-958C-B271BC7385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8">
      <a:dk1>
        <a:srgbClr val="600000"/>
      </a:dk1>
      <a:lt1>
        <a:srgbClr val="FFFFFF"/>
      </a:lt1>
      <a:dk2>
        <a:srgbClr val="600000"/>
      </a:dk2>
      <a:lt2>
        <a:srgbClr val="FFFFFF"/>
      </a:lt2>
      <a:accent1>
        <a:srgbClr val="890000"/>
      </a:accent1>
      <a:accent2>
        <a:srgbClr val="FFFFFF"/>
      </a:accent2>
      <a:accent3>
        <a:srgbClr val="600000"/>
      </a:accent3>
      <a:accent4>
        <a:srgbClr val="FFFFFF"/>
      </a:accent4>
      <a:accent5>
        <a:srgbClr val="600000"/>
      </a:accent5>
      <a:accent6>
        <a:srgbClr val="FFFFFF"/>
      </a:accent6>
      <a:hlink>
        <a:srgbClr val="600000"/>
      </a:hlink>
      <a:folHlink>
        <a:srgbClr val="6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9013</TotalTime>
  <Words>1476</Words>
  <Application>Microsoft Office PowerPoint</Application>
  <PresentationFormat>On-screen Show (4:3)</PresentationFormat>
  <Paragraphs>289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ANNUAL ENROLLMENT 2018</vt:lpstr>
      <vt:lpstr>Open Enrollment Dates</vt:lpstr>
      <vt:lpstr>Human Resources Contact</vt:lpstr>
      <vt:lpstr>Changes for 2018</vt:lpstr>
      <vt:lpstr>Changes for 2018 (Cont.)</vt:lpstr>
      <vt:lpstr>Changes for 2018 (Cont.)</vt:lpstr>
      <vt:lpstr>Health Plans </vt:lpstr>
      <vt:lpstr>Supplemental Insurance Click on Link for more information  </vt:lpstr>
      <vt:lpstr>Supplemental Insurance Cont. Click the Link for more information </vt:lpstr>
      <vt:lpstr>Important Facts for 2018</vt:lpstr>
      <vt:lpstr>Reminders</vt:lpstr>
      <vt:lpstr>Benefit Forms</vt:lpstr>
      <vt:lpstr>Office of Group Benefits Employee Meeting Schedule Active Employees &amp; Non-Medicare Retirees  </vt:lpstr>
      <vt:lpstr>Office of Group Benefits Employee Meeting Schedule Retirees with Medicare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2017-09-12T18:17:21Z</dcterms:created>
  <dcterms:modified xsi:type="dcterms:W3CDTF">2017-09-25T16:22:56Z</dcterms:modified>
</cp:coreProperties>
</file>