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0" r:id="rId2"/>
    <p:sldId id="256" r:id="rId3"/>
    <p:sldId id="302" r:id="rId4"/>
    <p:sldId id="304" r:id="rId5"/>
    <p:sldId id="305" r:id="rId6"/>
    <p:sldId id="306" r:id="rId7"/>
    <p:sldId id="290" r:id="rId8"/>
    <p:sldId id="303" r:id="rId9"/>
    <p:sldId id="291" r:id="rId10"/>
    <p:sldId id="292" r:id="rId11"/>
    <p:sldId id="293" r:id="rId12"/>
    <p:sldId id="299" r:id="rId13"/>
    <p:sldId id="294" r:id="rId14"/>
    <p:sldId id="295" r:id="rId15"/>
    <p:sldId id="296" r:id="rId16"/>
    <p:sldId id="297" r:id="rId17"/>
    <p:sldId id="298" r:id="rId18"/>
    <p:sldId id="30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p:restoredTop sz="94699"/>
  </p:normalViewPr>
  <p:slideViewPr>
    <p:cSldViewPr snapToGrid="0">
      <p:cViewPr varScale="1">
        <p:scale>
          <a:sx n="94" d="100"/>
          <a:sy n="94" d="100"/>
        </p:scale>
        <p:origin x="57" y="1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6BFD8C-8CCA-2549-8BB8-043A1C5C45BE}" type="datetimeFigureOut">
              <a:rPr lang="en-US" smtClean="0"/>
              <a:t>8/23/2025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EE8D7-4B00-E547-8A89-DD0A4BA80CDF}" type="slidenum">
              <a:rPr lang="en-US" smtClean="0"/>
              <a:t>‹#›</a:t>
            </a:fld>
            <a:endParaRPr lang="en-US"/>
          </a:p>
        </p:txBody>
      </p:sp>
    </p:spTree>
    <p:extLst>
      <p:ext uri="{BB962C8B-B14F-4D97-AF65-F5344CB8AC3E}">
        <p14:creationId xmlns:p14="http://schemas.microsoft.com/office/powerpoint/2010/main" val="393057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5EE8D7-4B00-E547-8A89-DD0A4BA80CDF}" type="slidenum">
              <a:rPr lang="en-US" smtClean="0"/>
              <a:t>1</a:t>
            </a:fld>
            <a:endParaRPr lang="en-US"/>
          </a:p>
        </p:txBody>
      </p:sp>
    </p:spTree>
    <p:extLst>
      <p:ext uri="{BB962C8B-B14F-4D97-AF65-F5344CB8AC3E}">
        <p14:creationId xmlns:p14="http://schemas.microsoft.com/office/powerpoint/2010/main" val="238973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9CC39-8AD7-9564-3E8C-529395B16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7CBE5-1978-6044-08CF-DC967866B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45C848-E50F-9523-C9D6-CCFD68C844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74A6C54-26F7-ABFA-410D-9F566B96CA92}"/>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65332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5627-121F-9B13-D41A-E04BA8CC2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EE1B26-9F62-8F57-38F8-2BF51AE8E7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216ABF-12D2-C693-094A-60A9F25BC5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8606C4-C457-E05A-D12C-9EDE01586872}"/>
              </a:ext>
            </a:extLst>
          </p:cNvPr>
          <p:cNvSpPr>
            <a:spLocks noGrp="1"/>
          </p:cNvSpPr>
          <p:nvPr>
            <p:ph type="sldNum" sz="quarter" idx="5"/>
          </p:nvPr>
        </p:nvSpPr>
        <p:spPr/>
        <p:txBody>
          <a:bodyPr/>
          <a:lstStyle/>
          <a:p>
            <a:fld id="{2A5EE8D7-4B00-E547-8A89-DD0A4BA80CDF}" type="slidenum">
              <a:rPr lang="en-US" smtClean="0"/>
              <a:t>18</a:t>
            </a:fld>
            <a:endParaRPr lang="en-US"/>
          </a:p>
        </p:txBody>
      </p:sp>
    </p:spTree>
    <p:extLst>
      <p:ext uri="{BB962C8B-B14F-4D97-AF65-F5344CB8AC3E}">
        <p14:creationId xmlns:p14="http://schemas.microsoft.com/office/powerpoint/2010/main" val="288123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8B819-061A-7BE8-A39D-C86EDA7375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0BD35-1DD4-5191-109D-9FD9D5EE42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B5AFE-BF59-A7E7-5C37-749A2EAB1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E3D587-5230-062E-C093-521E60E05DC3}"/>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87250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BB597-8F54-9BBF-EE10-57F9593A7F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CB35D-DE75-865E-50B1-02312539B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F3E0A5-C184-E2E3-8EC4-84430C17DA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ECE22D-D1A2-676E-17EA-4C68F7CD42E3}"/>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55879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4FECD-1F6B-CF34-1D78-FA33B966D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7AE23-1E48-8411-9A1A-17E0AF6BF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21709-8607-911E-DA33-71C4A49585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015BD0-AEED-D638-FA40-0C1A04E54C2C}"/>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62037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8FAE7-3018-D4F0-B36E-7E07E9BF58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921BF-360A-998A-D433-127A32174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8BAB3-D360-9903-77DD-308801ED92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537DEC-505B-0C01-67D9-C70ED052271F}"/>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036421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B1AF2-5694-BFDC-6CD0-7FC1CE5620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DD3534-05C3-F7FC-34E4-0D30CF678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6FEBF3-9180-D67F-5594-3AF1943BEF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CB5C1B-ABE9-8931-9E24-F228E5832D23}"/>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417789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3DCA-7F02-FBB0-0432-C920F60C33D6}"/>
              </a:ext>
            </a:extLst>
          </p:cNvPr>
          <p:cNvSpPr>
            <a:spLocks noGrp="1"/>
          </p:cNvSpPr>
          <p:nvPr>
            <p:ph type="ctrTitle" hasCustomPrompt="1"/>
          </p:nvPr>
        </p:nvSpPr>
        <p:spPr>
          <a:xfrm>
            <a:off x="360485" y="4448908"/>
            <a:ext cx="11456373" cy="888268"/>
          </a:xfrm>
        </p:spPr>
        <p:txBody>
          <a:bodyPr anchor="b">
            <a:normAutofit/>
          </a:bodyPr>
          <a:lstStyle>
            <a:lvl1pPr marL="0" indent="0" algn="ctr">
              <a:tabLst>
                <a:tab pos="279400" algn="l"/>
              </a:tabLst>
              <a:defRPr sz="4000" b="1">
                <a:solidFill>
                  <a:schemeClr val="tx2"/>
                </a:solidFill>
              </a:defRPr>
            </a:lvl1pPr>
          </a:lstStyle>
          <a:p>
            <a:r>
              <a:rPr lang="en-US" dirty="0"/>
              <a:t>Presentation Title</a:t>
            </a:r>
          </a:p>
        </p:txBody>
      </p:sp>
      <p:sp>
        <p:nvSpPr>
          <p:cNvPr id="3" name="Subtitle 2">
            <a:extLst>
              <a:ext uri="{FF2B5EF4-FFF2-40B4-BE49-F238E27FC236}">
                <a16:creationId xmlns:a16="http://schemas.microsoft.com/office/drawing/2014/main" id="{EFFD4539-7852-801E-112E-154A8717BBD1}"/>
              </a:ext>
            </a:extLst>
          </p:cNvPr>
          <p:cNvSpPr>
            <a:spLocks noGrp="1"/>
          </p:cNvSpPr>
          <p:nvPr>
            <p:ph type="subTitle" idx="1" hasCustomPrompt="1"/>
          </p:nvPr>
        </p:nvSpPr>
        <p:spPr>
          <a:xfrm>
            <a:off x="366346" y="5495193"/>
            <a:ext cx="11444651" cy="545122"/>
          </a:xfrm>
        </p:spPr>
        <p:txBody>
          <a:bodyPr/>
          <a:lstStyle>
            <a:lvl1pPr marL="0" indent="0" algn="ctr">
              <a:buNone/>
              <a:defRPr sz="2400" i="1">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E472B1EC-1204-5DDF-AA95-C68DC4AF2FE4}"/>
              </a:ext>
            </a:extLst>
          </p:cNvPr>
          <p:cNvSpPr>
            <a:spLocks noGrp="1"/>
          </p:cNvSpPr>
          <p:nvPr>
            <p:ph type="dt" sz="half" idx="10"/>
          </p:nvPr>
        </p:nvSpPr>
        <p:spPr/>
        <p:txBody>
          <a:bodyPr/>
          <a:lstStyle/>
          <a:p>
            <a:fld id="{ECDEFBA6-38F1-4947-A256-4207C2ED08DE}" type="datetime1">
              <a:rPr lang="en-US" smtClean="0"/>
              <a:t>8/23/2025</a:t>
            </a:fld>
            <a:endParaRPr lang="en-US"/>
          </a:p>
        </p:txBody>
      </p:sp>
      <p:sp>
        <p:nvSpPr>
          <p:cNvPr id="5" name="Footer Placeholder 4">
            <a:extLst>
              <a:ext uri="{FF2B5EF4-FFF2-40B4-BE49-F238E27FC236}">
                <a16:creationId xmlns:a16="http://schemas.microsoft.com/office/drawing/2014/main" id="{3D5B6F54-D0E6-133E-6172-9E6910CAB028}"/>
              </a:ext>
            </a:extLst>
          </p:cNvPr>
          <p:cNvSpPr>
            <a:spLocks noGrp="1"/>
          </p:cNvSpPr>
          <p:nvPr>
            <p:ph type="ftr" sz="quarter" idx="11"/>
          </p:nvPr>
        </p:nvSpPr>
        <p:spPr/>
        <p:txBody>
          <a:bodyPr/>
          <a:lstStyle/>
          <a:p>
            <a:r>
              <a:rPr lang="en-US" dirty="0"/>
              <a:t>University of Louisiana Monroe / Name of College, School, or Department</a:t>
            </a:r>
          </a:p>
        </p:txBody>
      </p:sp>
      <p:sp>
        <p:nvSpPr>
          <p:cNvPr id="6" name="Slide Number Placeholder 5">
            <a:extLst>
              <a:ext uri="{FF2B5EF4-FFF2-40B4-BE49-F238E27FC236}">
                <a16:creationId xmlns:a16="http://schemas.microsoft.com/office/drawing/2014/main" id="{28679BAC-8533-7C8E-3A6A-DA5279617412}"/>
              </a:ext>
            </a:extLst>
          </p:cNvPr>
          <p:cNvSpPr>
            <a:spLocks noGrp="1"/>
          </p:cNvSpPr>
          <p:nvPr>
            <p:ph type="sldNum" sz="quarter" idx="12"/>
          </p:nvPr>
        </p:nvSpPr>
        <p:spPr/>
        <p:txBody>
          <a:bodyPr/>
          <a:lstStyle/>
          <a:p>
            <a:fld id="{D7873046-1460-A542-9F16-08EC6A4AD1B1}" type="slidenum">
              <a:rPr lang="en-US" smtClean="0"/>
              <a:t>‹#›</a:t>
            </a:fld>
            <a:endParaRPr lang="en-US"/>
          </a:p>
        </p:txBody>
      </p:sp>
      <p:pic>
        <p:nvPicPr>
          <p:cNvPr id="12" name="Graphic 11">
            <a:extLst>
              <a:ext uri="{FF2B5EF4-FFF2-40B4-BE49-F238E27FC236}">
                <a16:creationId xmlns:a16="http://schemas.microsoft.com/office/drawing/2014/main" id="{4C60ABA6-00E5-3A4E-6D7B-68D5EB917C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14294" y="1142137"/>
            <a:ext cx="3148754" cy="3148754"/>
          </a:xfrm>
          <a:prstGeom prst="rect">
            <a:avLst/>
          </a:prstGeom>
        </p:spPr>
      </p:pic>
      <p:sp>
        <p:nvSpPr>
          <p:cNvPr id="13" name="Right Triangle 12">
            <a:extLst>
              <a:ext uri="{FF2B5EF4-FFF2-40B4-BE49-F238E27FC236}">
                <a16:creationId xmlns:a16="http://schemas.microsoft.com/office/drawing/2014/main" id="{B627A19F-D37D-E81C-DEFC-EA088BE8D52C}"/>
              </a:ext>
            </a:extLst>
          </p:cNvPr>
          <p:cNvSpPr/>
          <p:nvPr userDrawn="1"/>
        </p:nvSpPr>
        <p:spPr>
          <a:xfrm rot="18900000">
            <a:off x="5469170" y="-619502"/>
            <a:ext cx="1239002" cy="123900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5867851-2E5E-90A4-F991-4A8D366C20B0}"/>
              </a:ext>
            </a:extLst>
          </p:cNvPr>
          <p:cNvSpPr/>
          <p:nvPr userDrawn="1"/>
        </p:nvSpPr>
        <p:spPr>
          <a:xfrm>
            <a:off x="-1" y="6153469"/>
            <a:ext cx="12192001"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415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89B0-83C0-2B2F-9628-F0C7C0857F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A56A53-7A07-7C03-4512-07E01747017F}"/>
              </a:ext>
            </a:extLst>
          </p:cNvPr>
          <p:cNvSpPr>
            <a:spLocks noGrp="1"/>
          </p:cNvSpPr>
          <p:nvPr>
            <p:ph type="dt" sz="half" idx="10"/>
          </p:nvPr>
        </p:nvSpPr>
        <p:spPr/>
        <p:txBody>
          <a:bodyPr/>
          <a:lstStyle/>
          <a:p>
            <a:fld id="{7CA260BA-1BDE-024C-9805-061EB2847EE3}" type="datetime1">
              <a:rPr lang="en-US" smtClean="0"/>
              <a:t>8/23/2025</a:t>
            </a:fld>
            <a:endParaRPr lang="en-US"/>
          </a:p>
        </p:txBody>
      </p:sp>
      <p:sp>
        <p:nvSpPr>
          <p:cNvPr id="4" name="Footer Placeholder 3">
            <a:extLst>
              <a:ext uri="{FF2B5EF4-FFF2-40B4-BE49-F238E27FC236}">
                <a16:creationId xmlns:a16="http://schemas.microsoft.com/office/drawing/2014/main" id="{AC03E41B-7E94-6945-CFEC-0ABE88533DC7}"/>
              </a:ext>
            </a:extLst>
          </p:cNvPr>
          <p:cNvSpPr>
            <a:spLocks noGrp="1"/>
          </p:cNvSpPr>
          <p:nvPr>
            <p:ph type="ftr" sz="quarter" idx="11"/>
          </p:nvPr>
        </p:nvSpPr>
        <p:spPr/>
        <p:txBody>
          <a:bodyPr/>
          <a:lstStyle/>
          <a:p>
            <a:r>
              <a:rPr lang="en-US" dirty="0"/>
              <a:t>University of Louisiana Monroe / Name of College, School, or Department</a:t>
            </a:r>
          </a:p>
        </p:txBody>
      </p:sp>
      <p:sp>
        <p:nvSpPr>
          <p:cNvPr id="5" name="Slide Number Placeholder 4">
            <a:extLst>
              <a:ext uri="{FF2B5EF4-FFF2-40B4-BE49-F238E27FC236}">
                <a16:creationId xmlns:a16="http://schemas.microsoft.com/office/drawing/2014/main" id="{3A53D710-9D82-AC64-A902-771ACBB0704E}"/>
              </a:ext>
            </a:extLst>
          </p:cNvPr>
          <p:cNvSpPr>
            <a:spLocks noGrp="1"/>
          </p:cNvSpPr>
          <p:nvPr>
            <p:ph type="sldNum" sz="quarter" idx="12"/>
          </p:nvPr>
        </p:nvSpPr>
        <p:spPr/>
        <p:txBody>
          <a:bodyPr/>
          <a:lstStyle/>
          <a:p>
            <a:fld id="{D7873046-1460-A542-9F16-08EC6A4AD1B1}" type="slidenum">
              <a:rPr lang="en-US" smtClean="0"/>
              <a:t>‹#›</a:t>
            </a:fld>
            <a:endParaRPr lang="en-US"/>
          </a:p>
        </p:txBody>
      </p:sp>
    </p:spTree>
    <p:extLst>
      <p:ext uri="{BB962C8B-B14F-4D97-AF65-F5344CB8AC3E}">
        <p14:creationId xmlns:p14="http://schemas.microsoft.com/office/powerpoint/2010/main" val="1055844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89B0-83C0-2B2F-9628-F0C7C0857F59}"/>
              </a:ext>
            </a:extLst>
          </p:cNvPr>
          <p:cNvSpPr>
            <a:spLocks noGrp="1"/>
          </p:cNvSpPr>
          <p:nvPr>
            <p:ph type="title"/>
          </p:nvPr>
        </p:nvSpPr>
        <p:spPr>
          <a:xfrm>
            <a:off x="360484" y="365125"/>
            <a:ext cx="11471029" cy="1325563"/>
          </a:xfrm>
        </p:spPr>
        <p:txBody>
          <a:bodyPr/>
          <a:lstStyle>
            <a:lvl1pPr algn="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DA56A53-7A07-7C03-4512-07E01747017F}"/>
              </a:ext>
            </a:extLst>
          </p:cNvPr>
          <p:cNvSpPr>
            <a:spLocks noGrp="1"/>
          </p:cNvSpPr>
          <p:nvPr>
            <p:ph type="dt" sz="half" idx="10"/>
          </p:nvPr>
        </p:nvSpPr>
        <p:spPr/>
        <p:txBody>
          <a:bodyPr/>
          <a:lstStyle/>
          <a:p>
            <a:fld id="{D23F9EFA-E2A4-D24C-B878-990AB4AA99F9}" type="datetime1">
              <a:rPr lang="en-US" smtClean="0"/>
              <a:t>8/23/2025</a:t>
            </a:fld>
            <a:endParaRPr lang="en-US"/>
          </a:p>
        </p:txBody>
      </p:sp>
      <p:sp>
        <p:nvSpPr>
          <p:cNvPr id="4" name="Footer Placeholder 3">
            <a:extLst>
              <a:ext uri="{FF2B5EF4-FFF2-40B4-BE49-F238E27FC236}">
                <a16:creationId xmlns:a16="http://schemas.microsoft.com/office/drawing/2014/main" id="{AC03E41B-7E94-6945-CFEC-0ABE88533DC7}"/>
              </a:ext>
            </a:extLst>
          </p:cNvPr>
          <p:cNvSpPr>
            <a:spLocks noGrp="1"/>
          </p:cNvSpPr>
          <p:nvPr>
            <p:ph type="ftr" sz="quarter" idx="11"/>
          </p:nvPr>
        </p:nvSpPr>
        <p:spPr/>
        <p:txBody>
          <a:bodyPr/>
          <a:lstStyle/>
          <a:p>
            <a:r>
              <a:rPr lang="en-US"/>
              <a:t>University of Louisiana Monroe / Name of College, School, or Department</a:t>
            </a:r>
          </a:p>
        </p:txBody>
      </p:sp>
      <p:sp>
        <p:nvSpPr>
          <p:cNvPr id="5" name="Slide Number Placeholder 4">
            <a:extLst>
              <a:ext uri="{FF2B5EF4-FFF2-40B4-BE49-F238E27FC236}">
                <a16:creationId xmlns:a16="http://schemas.microsoft.com/office/drawing/2014/main" id="{3A53D710-9D82-AC64-A902-771ACBB0704E}"/>
              </a:ext>
            </a:extLst>
          </p:cNvPr>
          <p:cNvSpPr>
            <a:spLocks noGrp="1"/>
          </p:cNvSpPr>
          <p:nvPr>
            <p:ph type="sldNum" sz="quarter" idx="12"/>
          </p:nvPr>
        </p:nvSpPr>
        <p:spPr/>
        <p:txBody>
          <a:bodyPr/>
          <a:lstStyle/>
          <a:p>
            <a:fld id="{D7873046-1460-A542-9F16-08EC6A4AD1B1}" type="slidenum">
              <a:rPr lang="en-US" smtClean="0"/>
              <a:t>‹#›</a:t>
            </a:fld>
            <a:endParaRPr lang="en-US"/>
          </a:p>
        </p:txBody>
      </p:sp>
      <p:sp>
        <p:nvSpPr>
          <p:cNvPr id="7" name="Text Placeholder 6">
            <a:extLst>
              <a:ext uri="{FF2B5EF4-FFF2-40B4-BE49-F238E27FC236}">
                <a16:creationId xmlns:a16="http://schemas.microsoft.com/office/drawing/2014/main" id="{46B29BA2-DB35-25B0-CB25-07F53F6D644B}"/>
              </a:ext>
            </a:extLst>
          </p:cNvPr>
          <p:cNvSpPr>
            <a:spLocks noGrp="1"/>
          </p:cNvSpPr>
          <p:nvPr>
            <p:ph type="body" sz="quarter" idx="13"/>
          </p:nvPr>
        </p:nvSpPr>
        <p:spPr>
          <a:xfrm>
            <a:off x="360484" y="1690689"/>
            <a:ext cx="11471029" cy="551350"/>
          </a:xfrm>
        </p:spPr>
        <p:txBody>
          <a:bodyPr/>
          <a:lstStyle>
            <a:lvl1pPr algn="l">
              <a:defRPr/>
            </a:lvl1pPr>
          </a:lstStyle>
          <a:p>
            <a:pPr lvl="0"/>
            <a:r>
              <a:rPr lang="en-US"/>
              <a:t>Click to edit Master text styles</a:t>
            </a:r>
          </a:p>
        </p:txBody>
      </p:sp>
    </p:spTree>
    <p:extLst>
      <p:ext uri="{BB962C8B-B14F-4D97-AF65-F5344CB8AC3E}">
        <p14:creationId xmlns:p14="http://schemas.microsoft.com/office/powerpoint/2010/main" val="882097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89B0-83C0-2B2F-9628-F0C7C0857F59}"/>
              </a:ext>
            </a:extLst>
          </p:cNvPr>
          <p:cNvSpPr>
            <a:spLocks noGrp="1"/>
          </p:cNvSpPr>
          <p:nvPr>
            <p:ph type="title" hasCustomPrompt="1"/>
          </p:nvPr>
        </p:nvSpPr>
        <p:spPr>
          <a:xfrm>
            <a:off x="360484" y="1480008"/>
            <a:ext cx="11471029" cy="3830574"/>
          </a:xfrm>
        </p:spPr>
        <p:txBody>
          <a:bodyPr/>
          <a:lstStyle>
            <a:lvl1pPr algn="ctr">
              <a:defRPr b="0" i="1"/>
            </a:lvl1pPr>
          </a:lstStyle>
          <a:p>
            <a:r>
              <a:rPr lang="en-US" dirty="0"/>
              <a:t>Click to edit Quote</a:t>
            </a:r>
          </a:p>
        </p:txBody>
      </p:sp>
      <p:sp>
        <p:nvSpPr>
          <p:cNvPr id="3" name="Date Placeholder 2">
            <a:extLst>
              <a:ext uri="{FF2B5EF4-FFF2-40B4-BE49-F238E27FC236}">
                <a16:creationId xmlns:a16="http://schemas.microsoft.com/office/drawing/2014/main" id="{ADA56A53-7A07-7C03-4512-07E01747017F}"/>
              </a:ext>
            </a:extLst>
          </p:cNvPr>
          <p:cNvSpPr>
            <a:spLocks noGrp="1"/>
          </p:cNvSpPr>
          <p:nvPr>
            <p:ph type="dt" sz="half" idx="10"/>
          </p:nvPr>
        </p:nvSpPr>
        <p:spPr/>
        <p:txBody>
          <a:bodyPr/>
          <a:lstStyle/>
          <a:p>
            <a:fld id="{404BC298-09FB-0F46-964B-28C84D2752FC}" type="datetime1">
              <a:rPr lang="en-US" smtClean="0"/>
              <a:t>8/23/2025</a:t>
            </a:fld>
            <a:endParaRPr lang="en-US"/>
          </a:p>
        </p:txBody>
      </p:sp>
      <p:sp>
        <p:nvSpPr>
          <p:cNvPr id="4" name="Footer Placeholder 3">
            <a:extLst>
              <a:ext uri="{FF2B5EF4-FFF2-40B4-BE49-F238E27FC236}">
                <a16:creationId xmlns:a16="http://schemas.microsoft.com/office/drawing/2014/main" id="{AC03E41B-7E94-6945-CFEC-0ABE88533DC7}"/>
              </a:ext>
            </a:extLst>
          </p:cNvPr>
          <p:cNvSpPr>
            <a:spLocks noGrp="1"/>
          </p:cNvSpPr>
          <p:nvPr>
            <p:ph type="ftr" sz="quarter" idx="11"/>
          </p:nvPr>
        </p:nvSpPr>
        <p:spPr/>
        <p:txBody>
          <a:bodyPr/>
          <a:lstStyle/>
          <a:p>
            <a:r>
              <a:rPr lang="en-US"/>
              <a:t>University of Louisiana Monroe / Name of College, School, or Department</a:t>
            </a:r>
          </a:p>
        </p:txBody>
      </p:sp>
      <p:sp>
        <p:nvSpPr>
          <p:cNvPr id="5" name="Slide Number Placeholder 4">
            <a:extLst>
              <a:ext uri="{FF2B5EF4-FFF2-40B4-BE49-F238E27FC236}">
                <a16:creationId xmlns:a16="http://schemas.microsoft.com/office/drawing/2014/main" id="{3A53D710-9D82-AC64-A902-771ACBB0704E}"/>
              </a:ext>
            </a:extLst>
          </p:cNvPr>
          <p:cNvSpPr>
            <a:spLocks noGrp="1"/>
          </p:cNvSpPr>
          <p:nvPr>
            <p:ph type="sldNum" sz="quarter" idx="12"/>
          </p:nvPr>
        </p:nvSpPr>
        <p:spPr/>
        <p:txBody>
          <a:bodyPr/>
          <a:lstStyle/>
          <a:p>
            <a:fld id="{D7873046-1460-A542-9F16-08EC6A4AD1B1}" type="slidenum">
              <a:rPr lang="en-US" smtClean="0"/>
              <a:t>‹#›</a:t>
            </a:fld>
            <a:endParaRPr lang="en-US"/>
          </a:p>
        </p:txBody>
      </p:sp>
      <p:sp>
        <p:nvSpPr>
          <p:cNvPr id="7" name="Text Placeholder 6">
            <a:extLst>
              <a:ext uri="{FF2B5EF4-FFF2-40B4-BE49-F238E27FC236}">
                <a16:creationId xmlns:a16="http://schemas.microsoft.com/office/drawing/2014/main" id="{46B29BA2-DB35-25B0-CB25-07F53F6D644B}"/>
              </a:ext>
            </a:extLst>
          </p:cNvPr>
          <p:cNvSpPr>
            <a:spLocks noGrp="1"/>
          </p:cNvSpPr>
          <p:nvPr>
            <p:ph type="body" sz="quarter" idx="13" hasCustomPrompt="1"/>
          </p:nvPr>
        </p:nvSpPr>
        <p:spPr>
          <a:xfrm>
            <a:off x="360484" y="5310582"/>
            <a:ext cx="11471029" cy="551350"/>
          </a:xfrm>
        </p:spPr>
        <p:txBody>
          <a:bodyPr>
            <a:normAutofit/>
          </a:bodyPr>
          <a:lstStyle>
            <a:lvl1pPr algn="ctr">
              <a:defRPr sz="2000"/>
            </a:lvl1pPr>
          </a:lstStyle>
          <a:p>
            <a:pPr lvl="0"/>
            <a:r>
              <a:rPr lang="en-US" dirty="0"/>
              <a:t>First and Last Name, Title</a:t>
            </a:r>
          </a:p>
        </p:txBody>
      </p:sp>
      <p:sp>
        <p:nvSpPr>
          <p:cNvPr id="9" name="Rectangle 8">
            <a:extLst>
              <a:ext uri="{FF2B5EF4-FFF2-40B4-BE49-F238E27FC236}">
                <a16:creationId xmlns:a16="http://schemas.microsoft.com/office/drawing/2014/main" id="{F64CC0CB-6D9B-706F-92B7-2326781F5380}"/>
              </a:ext>
            </a:extLst>
          </p:cNvPr>
          <p:cNvSpPr/>
          <p:nvPr userDrawn="1"/>
        </p:nvSpPr>
        <p:spPr>
          <a:xfrm>
            <a:off x="-1469" y="6050708"/>
            <a:ext cx="12192001"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5044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89B0-83C0-2B2F-9628-F0C7C0857F59}"/>
              </a:ext>
            </a:extLst>
          </p:cNvPr>
          <p:cNvSpPr>
            <a:spLocks noGrp="1"/>
          </p:cNvSpPr>
          <p:nvPr>
            <p:ph type="title" hasCustomPrompt="1"/>
          </p:nvPr>
        </p:nvSpPr>
        <p:spPr>
          <a:xfrm>
            <a:off x="360484" y="1480008"/>
            <a:ext cx="11471029" cy="3830574"/>
          </a:xfrm>
        </p:spPr>
        <p:txBody>
          <a:bodyPr/>
          <a:lstStyle>
            <a:lvl1pPr algn="ctr">
              <a:defRPr b="0" i="1">
                <a:solidFill>
                  <a:schemeClr val="tx1"/>
                </a:solidFill>
              </a:defRPr>
            </a:lvl1pPr>
          </a:lstStyle>
          <a:p>
            <a:r>
              <a:rPr lang="en-US" dirty="0"/>
              <a:t>Click to edit Quote</a:t>
            </a:r>
          </a:p>
        </p:txBody>
      </p:sp>
      <p:sp>
        <p:nvSpPr>
          <p:cNvPr id="3" name="Date Placeholder 2">
            <a:extLst>
              <a:ext uri="{FF2B5EF4-FFF2-40B4-BE49-F238E27FC236}">
                <a16:creationId xmlns:a16="http://schemas.microsoft.com/office/drawing/2014/main" id="{ADA56A53-7A07-7C03-4512-07E01747017F}"/>
              </a:ext>
            </a:extLst>
          </p:cNvPr>
          <p:cNvSpPr>
            <a:spLocks noGrp="1"/>
          </p:cNvSpPr>
          <p:nvPr>
            <p:ph type="dt" sz="half" idx="10"/>
          </p:nvPr>
        </p:nvSpPr>
        <p:spPr/>
        <p:txBody>
          <a:bodyPr/>
          <a:lstStyle/>
          <a:p>
            <a:fld id="{E1E2B560-2DA1-9A42-A795-34ACE03AE207}" type="datetime1">
              <a:rPr lang="en-US" smtClean="0"/>
              <a:t>8/23/2025</a:t>
            </a:fld>
            <a:endParaRPr lang="en-US"/>
          </a:p>
        </p:txBody>
      </p:sp>
      <p:sp>
        <p:nvSpPr>
          <p:cNvPr id="4" name="Footer Placeholder 3">
            <a:extLst>
              <a:ext uri="{FF2B5EF4-FFF2-40B4-BE49-F238E27FC236}">
                <a16:creationId xmlns:a16="http://schemas.microsoft.com/office/drawing/2014/main" id="{AC03E41B-7E94-6945-CFEC-0ABE88533DC7}"/>
              </a:ext>
            </a:extLst>
          </p:cNvPr>
          <p:cNvSpPr>
            <a:spLocks noGrp="1"/>
          </p:cNvSpPr>
          <p:nvPr>
            <p:ph type="ftr" sz="quarter" idx="11"/>
          </p:nvPr>
        </p:nvSpPr>
        <p:spPr/>
        <p:txBody>
          <a:bodyPr/>
          <a:lstStyle/>
          <a:p>
            <a:r>
              <a:rPr lang="en-US"/>
              <a:t>University of Louisiana Monroe / Name of College, School, or Department</a:t>
            </a:r>
          </a:p>
        </p:txBody>
      </p:sp>
      <p:sp>
        <p:nvSpPr>
          <p:cNvPr id="5" name="Slide Number Placeholder 4">
            <a:extLst>
              <a:ext uri="{FF2B5EF4-FFF2-40B4-BE49-F238E27FC236}">
                <a16:creationId xmlns:a16="http://schemas.microsoft.com/office/drawing/2014/main" id="{3A53D710-9D82-AC64-A902-771ACBB0704E}"/>
              </a:ext>
            </a:extLst>
          </p:cNvPr>
          <p:cNvSpPr>
            <a:spLocks noGrp="1"/>
          </p:cNvSpPr>
          <p:nvPr>
            <p:ph type="sldNum" sz="quarter" idx="12"/>
          </p:nvPr>
        </p:nvSpPr>
        <p:spPr/>
        <p:txBody>
          <a:bodyPr/>
          <a:lstStyle/>
          <a:p>
            <a:fld id="{D7873046-1460-A542-9F16-08EC6A4AD1B1}" type="slidenum">
              <a:rPr lang="en-US" smtClean="0"/>
              <a:t>‹#›</a:t>
            </a:fld>
            <a:endParaRPr lang="en-US"/>
          </a:p>
        </p:txBody>
      </p:sp>
      <p:sp>
        <p:nvSpPr>
          <p:cNvPr id="7" name="Text Placeholder 6">
            <a:extLst>
              <a:ext uri="{FF2B5EF4-FFF2-40B4-BE49-F238E27FC236}">
                <a16:creationId xmlns:a16="http://schemas.microsoft.com/office/drawing/2014/main" id="{46B29BA2-DB35-25B0-CB25-07F53F6D644B}"/>
              </a:ext>
            </a:extLst>
          </p:cNvPr>
          <p:cNvSpPr>
            <a:spLocks noGrp="1"/>
          </p:cNvSpPr>
          <p:nvPr>
            <p:ph type="body" sz="quarter" idx="13" hasCustomPrompt="1"/>
          </p:nvPr>
        </p:nvSpPr>
        <p:spPr>
          <a:xfrm>
            <a:off x="360484" y="5310582"/>
            <a:ext cx="11471029" cy="551350"/>
          </a:xfrm>
        </p:spPr>
        <p:txBody>
          <a:bodyPr>
            <a:normAutofit/>
          </a:bodyPr>
          <a:lstStyle>
            <a:lvl1pPr algn="ctr">
              <a:defRPr sz="2000">
                <a:solidFill>
                  <a:schemeClr val="accent5"/>
                </a:solidFill>
              </a:defRPr>
            </a:lvl1pPr>
          </a:lstStyle>
          <a:p>
            <a:pPr lvl="0"/>
            <a:r>
              <a:rPr lang="en-US" dirty="0"/>
              <a:t>First and Last Name, Title</a:t>
            </a:r>
          </a:p>
        </p:txBody>
      </p:sp>
      <p:sp>
        <p:nvSpPr>
          <p:cNvPr id="9" name="Rectangle 8">
            <a:extLst>
              <a:ext uri="{FF2B5EF4-FFF2-40B4-BE49-F238E27FC236}">
                <a16:creationId xmlns:a16="http://schemas.microsoft.com/office/drawing/2014/main" id="{F64CC0CB-6D9B-706F-92B7-2326781F5380}"/>
              </a:ext>
            </a:extLst>
          </p:cNvPr>
          <p:cNvSpPr/>
          <p:nvPr userDrawn="1"/>
        </p:nvSpPr>
        <p:spPr>
          <a:xfrm>
            <a:off x="-1469" y="6050708"/>
            <a:ext cx="12192001"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Triangle 5">
            <a:extLst>
              <a:ext uri="{FF2B5EF4-FFF2-40B4-BE49-F238E27FC236}">
                <a16:creationId xmlns:a16="http://schemas.microsoft.com/office/drawing/2014/main" id="{26F30D41-DB4B-0033-2373-4E7ACA11821C}"/>
              </a:ext>
            </a:extLst>
          </p:cNvPr>
          <p:cNvSpPr/>
          <p:nvPr userDrawn="1"/>
        </p:nvSpPr>
        <p:spPr>
          <a:xfrm rot="10800000">
            <a:off x="10618177" y="0"/>
            <a:ext cx="1573823" cy="1573823"/>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logo with a bird and a letter&#10;&#10;Description automatically generated">
            <a:extLst>
              <a:ext uri="{FF2B5EF4-FFF2-40B4-BE49-F238E27FC236}">
                <a16:creationId xmlns:a16="http://schemas.microsoft.com/office/drawing/2014/main" id="{8390EE8A-3027-E0C9-710D-450F74AA11EA}"/>
              </a:ext>
            </a:extLst>
          </p:cNvPr>
          <p:cNvPicPr>
            <a:picLocks noChangeAspect="1"/>
          </p:cNvPicPr>
          <p:nvPr userDrawn="1"/>
        </p:nvPicPr>
        <p:blipFill>
          <a:blip r:embed="rId2"/>
          <a:stretch>
            <a:fillRect/>
          </a:stretch>
        </p:blipFill>
        <p:spPr>
          <a:xfrm>
            <a:off x="10798770" y="180593"/>
            <a:ext cx="1212636" cy="1212636"/>
          </a:xfrm>
          <a:prstGeom prst="rect">
            <a:avLst/>
          </a:prstGeom>
        </p:spPr>
      </p:pic>
    </p:spTree>
    <p:extLst>
      <p:ext uri="{BB962C8B-B14F-4D97-AF65-F5344CB8AC3E}">
        <p14:creationId xmlns:p14="http://schemas.microsoft.com/office/powerpoint/2010/main" val="115283190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8A5321-27D3-1728-7FBB-6DDE7DE7707A}"/>
              </a:ext>
            </a:extLst>
          </p:cNvPr>
          <p:cNvSpPr>
            <a:spLocks noGrp="1"/>
          </p:cNvSpPr>
          <p:nvPr>
            <p:ph type="dt" sz="half" idx="10"/>
          </p:nvPr>
        </p:nvSpPr>
        <p:spPr/>
        <p:txBody>
          <a:bodyPr/>
          <a:lstStyle/>
          <a:p>
            <a:fld id="{EFE4AE02-7416-4E4D-A461-CA9445461A5F}" type="datetime1">
              <a:rPr lang="en-US" smtClean="0"/>
              <a:t>8/23/2025</a:t>
            </a:fld>
            <a:endParaRPr lang="en-US"/>
          </a:p>
        </p:txBody>
      </p:sp>
      <p:sp>
        <p:nvSpPr>
          <p:cNvPr id="3" name="Footer Placeholder 2">
            <a:extLst>
              <a:ext uri="{FF2B5EF4-FFF2-40B4-BE49-F238E27FC236}">
                <a16:creationId xmlns:a16="http://schemas.microsoft.com/office/drawing/2014/main" id="{07CD7020-FD3F-F674-CA45-AA602A04A7FF}"/>
              </a:ext>
            </a:extLst>
          </p:cNvPr>
          <p:cNvSpPr>
            <a:spLocks noGrp="1"/>
          </p:cNvSpPr>
          <p:nvPr>
            <p:ph type="ftr" sz="quarter" idx="11"/>
          </p:nvPr>
        </p:nvSpPr>
        <p:spPr/>
        <p:txBody>
          <a:bodyPr/>
          <a:lstStyle/>
          <a:p>
            <a:r>
              <a:rPr lang="en-US"/>
              <a:t>University of Louisiana Monroe / Name of College, School, or Department</a:t>
            </a:r>
          </a:p>
        </p:txBody>
      </p:sp>
      <p:sp>
        <p:nvSpPr>
          <p:cNvPr id="4" name="Slide Number Placeholder 3">
            <a:extLst>
              <a:ext uri="{FF2B5EF4-FFF2-40B4-BE49-F238E27FC236}">
                <a16:creationId xmlns:a16="http://schemas.microsoft.com/office/drawing/2014/main" id="{108C2A80-79F6-4488-C710-0F4942F9B9A8}"/>
              </a:ext>
            </a:extLst>
          </p:cNvPr>
          <p:cNvSpPr>
            <a:spLocks noGrp="1"/>
          </p:cNvSpPr>
          <p:nvPr>
            <p:ph type="sldNum" sz="quarter" idx="12"/>
          </p:nvPr>
        </p:nvSpPr>
        <p:spPr/>
        <p:txBody>
          <a:bodyPr/>
          <a:lstStyle/>
          <a:p>
            <a:fld id="{D7873046-1460-A542-9F16-08EC6A4AD1B1}" type="slidenum">
              <a:rPr lang="en-US" smtClean="0"/>
              <a:t>‹#›</a:t>
            </a:fld>
            <a:endParaRPr lang="en-US"/>
          </a:p>
        </p:txBody>
      </p:sp>
    </p:spTree>
    <p:extLst>
      <p:ext uri="{BB962C8B-B14F-4D97-AF65-F5344CB8AC3E}">
        <p14:creationId xmlns:p14="http://schemas.microsoft.com/office/powerpoint/2010/main" val="565132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00BB-3CFE-D08C-D424-21D05C9A60F8}"/>
              </a:ext>
            </a:extLst>
          </p:cNvPr>
          <p:cNvSpPr>
            <a:spLocks noGrp="1"/>
          </p:cNvSpPr>
          <p:nvPr>
            <p:ph type="title"/>
          </p:nvPr>
        </p:nvSpPr>
        <p:spPr>
          <a:xfrm>
            <a:off x="360486" y="457200"/>
            <a:ext cx="4411540" cy="1705708"/>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CBF4978-E2FA-D547-943E-66BC75CC9714}"/>
              </a:ext>
            </a:extLst>
          </p:cNvPr>
          <p:cNvSpPr>
            <a:spLocks noGrp="1"/>
          </p:cNvSpPr>
          <p:nvPr>
            <p:ph idx="1" hasCustomPrompt="1"/>
          </p:nvPr>
        </p:nvSpPr>
        <p:spPr>
          <a:xfrm>
            <a:off x="4844562" y="1266091"/>
            <a:ext cx="6986952" cy="4906109"/>
          </a:xfrm>
        </p:spPr>
        <p:txBody>
          <a:bodyPr/>
          <a:lstStyle>
            <a:lvl1pPr algn="ct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charts or tables</a:t>
            </a:r>
          </a:p>
        </p:txBody>
      </p:sp>
      <p:sp>
        <p:nvSpPr>
          <p:cNvPr id="4" name="Text Placeholder 3">
            <a:extLst>
              <a:ext uri="{FF2B5EF4-FFF2-40B4-BE49-F238E27FC236}">
                <a16:creationId xmlns:a16="http://schemas.microsoft.com/office/drawing/2014/main" id="{E96D655F-39B6-DC3E-363F-3F1E63420A9A}"/>
              </a:ext>
            </a:extLst>
          </p:cNvPr>
          <p:cNvSpPr>
            <a:spLocks noGrp="1"/>
          </p:cNvSpPr>
          <p:nvPr>
            <p:ph type="body" sz="half" idx="2"/>
          </p:nvPr>
        </p:nvSpPr>
        <p:spPr>
          <a:xfrm>
            <a:off x="360486" y="2241550"/>
            <a:ext cx="4411540" cy="3930650"/>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E2938E-EF07-F89F-8100-49B9B84F802B}"/>
              </a:ext>
            </a:extLst>
          </p:cNvPr>
          <p:cNvSpPr>
            <a:spLocks noGrp="1"/>
          </p:cNvSpPr>
          <p:nvPr>
            <p:ph type="dt" sz="half" idx="10"/>
          </p:nvPr>
        </p:nvSpPr>
        <p:spPr/>
        <p:txBody>
          <a:bodyPr/>
          <a:lstStyle/>
          <a:p>
            <a:fld id="{37CDF828-89FF-464F-9DB0-F396DB74E5C6}" type="datetime1">
              <a:rPr lang="en-US" smtClean="0"/>
              <a:t>8/23/2025</a:t>
            </a:fld>
            <a:endParaRPr lang="en-US"/>
          </a:p>
        </p:txBody>
      </p:sp>
      <p:sp>
        <p:nvSpPr>
          <p:cNvPr id="6" name="Footer Placeholder 5">
            <a:extLst>
              <a:ext uri="{FF2B5EF4-FFF2-40B4-BE49-F238E27FC236}">
                <a16:creationId xmlns:a16="http://schemas.microsoft.com/office/drawing/2014/main" id="{12E8857E-187F-E869-79C9-856603E8B8B1}"/>
              </a:ext>
            </a:extLst>
          </p:cNvPr>
          <p:cNvSpPr>
            <a:spLocks noGrp="1"/>
          </p:cNvSpPr>
          <p:nvPr>
            <p:ph type="ftr" sz="quarter" idx="11"/>
          </p:nvPr>
        </p:nvSpPr>
        <p:spPr/>
        <p:txBody>
          <a:bodyPr/>
          <a:lstStyle/>
          <a:p>
            <a:r>
              <a:rPr lang="en-US"/>
              <a:t>University of Louisiana Monroe / Name of College, School, or Department</a:t>
            </a:r>
          </a:p>
        </p:txBody>
      </p:sp>
      <p:sp>
        <p:nvSpPr>
          <p:cNvPr id="7" name="Slide Number Placeholder 6">
            <a:extLst>
              <a:ext uri="{FF2B5EF4-FFF2-40B4-BE49-F238E27FC236}">
                <a16:creationId xmlns:a16="http://schemas.microsoft.com/office/drawing/2014/main" id="{649A901D-7AC0-716A-D9F0-A949481CAEB1}"/>
              </a:ext>
            </a:extLst>
          </p:cNvPr>
          <p:cNvSpPr>
            <a:spLocks noGrp="1"/>
          </p:cNvSpPr>
          <p:nvPr>
            <p:ph type="sldNum" sz="quarter" idx="12"/>
          </p:nvPr>
        </p:nvSpPr>
        <p:spPr/>
        <p:txBody>
          <a:bodyPr/>
          <a:lstStyle/>
          <a:p>
            <a:fld id="{D7873046-1460-A542-9F16-08EC6A4AD1B1}" type="slidenum">
              <a:rPr lang="en-US" smtClean="0"/>
              <a:t>‹#›</a:t>
            </a:fld>
            <a:endParaRPr lang="en-US"/>
          </a:p>
        </p:txBody>
      </p:sp>
    </p:spTree>
    <p:extLst>
      <p:ext uri="{BB962C8B-B14F-4D97-AF65-F5344CB8AC3E}">
        <p14:creationId xmlns:p14="http://schemas.microsoft.com/office/powerpoint/2010/main" val="204354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042D-D92E-19EB-FD36-1D472336E940}"/>
              </a:ext>
            </a:extLst>
          </p:cNvPr>
          <p:cNvSpPr>
            <a:spLocks noGrp="1"/>
          </p:cNvSpPr>
          <p:nvPr>
            <p:ph type="title"/>
          </p:nvPr>
        </p:nvSpPr>
        <p:spPr>
          <a:xfrm>
            <a:off x="360486" y="457200"/>
            <a:ext cx="4411540" cy="1538654"/>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E0FEC1-2020-3605-AEFB-36354A5AA27C}"/>
              </a:ext>
            </a:extLst>
          </p:cNvPr>
          <p:cNvSpPr>
            <a:spLocks noGrp="1"/>
          </p:cNvSpPr>
          <p:nvPr>
            <p:ph type="pic" idx="1"/>
          </p:nvPr>
        </p:nvSpPr>
        <p:spPr>
          <a:xfrm>
            <a:off x="4870938" y="457200"/>
            <a:ext cx="6960576" cy="5758961"/>
          </a:xfrm>
          <a:pattFill prst="pct25">
            <a:fgClr>
              <a:schemeClr val="accent1"/>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04D906-6C8C-B957-A08F-29E26EDEA6BB}"/>
              </a:ext>
            </a:extLst>
          </p:cNvPr>
          <p:cNvSpPr>
            <a:spLocks noGrp="1"/>
          </p:cNvSpPr>
          <p:nvPr>
            <p:ph type="body" sz="half" idx="2"/>
          </p:nvPr>
        </p:nvSpPr>
        <p:spPr>
          <a:xfrm>
            <a:off x="360486" y="2057400"/>
            <a:ext cx="4411540" cy="4158762"/>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F9D9B-7DBC-E880-B5D1-75C7FD8792CC}"/>
              </a:ext>
            </a:extLst>
          </p:cNvPr>
          <p:cNvSpPr>
            <a:spLocks noGrp="1"/>
          </p:cNvSpPr>
          <p:nvPr>
            <p:ph type="dt" sz="half" idx="10"/>
          </p:nvPr>
        </p:nvSpPr>
        <p:spPr/>
        <p:txBody>
          <a:bodyPr/>
          <a:lstStyle/>
          <a:p>
            <a:fld id="{02561A2D-7050-6244-93D7-CA47A3DA0CC3}" type="datetime1">
              <a:rPr lang="en-US" smtClean="0"/>
              <a:t>8/23/2025</a:t>
            </a:fld>
            <a:endParaRPr lang="en-US"/>
          </a:p>
        </p:txBody>
      </p:sp>
      <p:sp>
        <p:nvSpPr>
          <p:cNvPr id="6" name="Footer Placeholder 5">
            <a:extLst>
              <a:ext uri="{FF2B5EF4-FFF2-40B4-BE49-F238E27FC236}">
                <a16:creationId xmlns:a16="http://schemas.microsoft.com/office/drawing/2014/main" id="{D92A19C4-B266-2433-AF57-10B714C0C79D}"/>
              </a:ext>
            </a:extLst>
          </p:cNvPr>
          <p:cNvSpPr>
            <a:spLocks noGrp="1"/>
          </p:cNvSpPr>
          <p:nvPr>
            <p:ph type="ftr" sz="quarter" idx="11"/>
          </p:nvPr>
        </p:nvSpPr>
        <p:spPr/>
        <p:txBody>
          <a:bodyPr/>
          <a:lstStyle/>
          <a:p>
            <a:r>
              <a:rPr lang="en-US"/>
              <a:t>University of Louisiana Monroe / Name of College, School, or Department</a:t>
            </a:r>
          </a:p>
        </p:txBody>
      </p:sp>
      <p:sp>
        <p:nvSpPr>
          <p:cNvPr id="7" name="Slide Number Placeholder 6">
            <a:extLst>
              <a:ext uri="{FF2B5EF4-FFF2-40B4-BE49-F238E27FC236}">
                <a16:creationId xmlns:a16="http://schemas.microsoft.com/office/drawing/2014/main" id="{0FE3AFD4-93BB-8556-26D0-AF3B2CE0654C}"/>
              </a:ext>
            </a:extLst>
          </p:cNvPr>
          <p:cNvSpPr>
            <a:spLocks noGrp="1"/>
          </p:cNvSpPr>
          <p:nvPr>
            <p:ph type="sldNum" sz="quarter" idx="12"/>
          </p:nvPr>
        </p:nvSpPr>
        <p:spPr/>
        <p:txBody>
          <a:bodyPr/>
          <a:lstStyle/>
          <a:p>
            <a:fld id="{D7873046-1460-A542-9F16-08EC6A4AD1B1}" type="slidenum">
              <a:rPr lang="en-US" smtClean="0"/>
              <a:t>‹#›</a:t>
            </a:fld>
            <a:endParaRPr lang="en-US"/>
          </a:p>
        </p:txBody>
      </p:sp>
    </p:spTree>
    <p:extLst>
      <p:ext uri="{BB962C8B-B14F-4D97-AF65-F5344CB8AC3E}">
        <p14:creationId xmlns:p14="http://schemas.microsoft.com/office/powerpoint/2010/main" val="761050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3E0FEC1-2020-3605-AEFB-36354A5AA27C}"/>
              </a:ext>
            </a:extLst>
          </p:cNvPr>
          <p:cNvSpPr>
            <a:spLocks noGrp="1"/>
          </p:cNvSpPr>
          <p:nvPr>
            <p:ph type="pic" idx="1"/>
          </p:nvPr>
        </p:nvSpPr>
        <p:spPr>
          <a:xfrm>
            <a:off x="360484" y="457200"/>
            <a:ext cx="11471029" cy="5758961"/>
          </a:xfrm>
          <a:pattFill prst="pct25">
            <a:fgClr>
              <a:schemeClr val="accent1"/>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426F9D9B-7DBC-E880-B5D1-75C7FD8792CC}"/>
              </a:ext>
            </a:extLst>
          </p:cNvPr>
          <p:cNvSpPr>
            <a:spLocks noGrp="1"/>
          </p:cNvSpPr>
          <p:nvPr>
            <p:ph type="dt" sz="half" idx="10"/>
          </p:nvPr>
        </p:nvSpPr>
        <p:spPr/>
        <p:txBody>
          <a:bodyPr/>
          <a:lstStyle/>
          <a:p>
            <a:fld id="{486A8B7D-E447-A04E-83D6-D5836259CE8E}" type="datetime1">
              <a:rPr lang="en-US" smtClean="0"/>
              <a:t>8/23/2025</a:t>
            </a:fld>
            <a:endParaRPr lang="en-US"/>
          </a:p>
        </p:txBody>
      </p:sp>
      <p:sp>
        <p:nvSpPr>
          <p:cNvPr id="6" name="Footer Placeholder 5">
            <a:extLst>
              <a:ext uri="{FF2B5EF4-FFF2-40B4-BE49-F238E27FC236}">
                <a16:creationId xmlns:a16="http://schemas.microsoft.com/office/drawing/2014/main" id="{D92A19C4-B266-2433-AF57-10B714C0C79D}"/>
              </a:ext>
            </a:extLst>
          </p:cNvPr>
          <p:cNvSpPr>
            <a:spLocks noGrp="1"/>
          </p:cNvSpPr>
          <p:nvPr>
            <p:ph type="ftr" sz="quarter" idx="11"/>
          </p:nvPr>
        </p:nvSpPr>
        <p:spPr/>
        <p:txBody>
          <a:bodyPr/>
          <a:lstStyle/>
          <a:p>
            <a:r>
              <a:rPr lang="en-US"/>
              <a:t>University of Louisiana Monroe / Name of College, School, or Department</a:t>
            </a:r>
          </a:p>
        </p:txBody>
      </p:sp>
      <p:sp>
        <p:nvSpPr>
          <p:cNvPr id="7" name="Slide Number Placeholder 6">
            <a:extLst>
              <a:ext uri="{FF2B5EF4-FFF2-40B4-BE49-F238E27FC236}">
                <a16:creationId xmlns:a16="http://schemas.microsoft.com/office/drawing/2014/main" id="{0FE3AFD4-93BB-8556-26D0-AF3B2CE0654C}"/>
              </a:ext>
            </a:extLst>
          </p:cNvPr>
          <p:cNvSpPr>
            <a:spLocks noGrp="1"/>
          </p:cNvSpPr>
          <p:nvPr>
            <p:ph type="sldNum" sz="quarter" idx="12"/>
          </p:nvPr>
        </p:nvSpPr>
        <p:spPr/>
        <p:txBody>
          <a:bodyPr/>
          <a:lstStyle/>
          <a:p>
            <a:fld id="{D7873046-1460-A542-9F16-08EC6A4AD1B1}" type="slidenum">
              <a:rPr lang="en-US" smtClean="0"/>
              <a:t>‹#›</a:t>
            </a:fld>
            <a:endParaRPr lang="en-US"/>
          </a:p>
        </p:txBody>
      </p:sp>
      <p:sp>
        <p:nvSpPr>
          <p:cNvPr id="8" name="Right Triangle 7">
            <a:extLst>
              <a:ext uri="{FF2B5EF4-FFF2-40B4-BE49-F238E27FC236}">
                <a16:creationId xmlns:a16="http://schemas.microsoft.com/office/drawing/2014/main" id="{D881F89F-2155-8B97-1BD0-9EE304EC0371}"/>
              </a:ext>
            </a:extLst>
          </p:cNvPr>
          <p:cNvSpPr/>
          <p:nvPr userDrawn="1"/>
        </p:nvSpPr>
        <p:spPr>
          <a:xfrm rot="18900000">
            <a:off x="5475030" y="-619501"/>
            <a:ext cx="1239002" cy="123900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326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Only Dark">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3E0FEC1-2020-3605-AEFB-36354A5AA27C}"/>
              </a:ext>
            </a:extLst>
          </p:cNvPr>
          <p:cNvSpPr>
            <a:spLocks noGrp="1"/>
          </p:cNvSpPr>
          <p:nvPr>
            <p:ph type="pic" idx="1"/>
          </p:nvPr>
        </p:nvSpPr>
        <p:spPr>
          <a:xfrm>
            <a:off x="360484" y="457200"/>
            <a:ext cx="11471029" cy="5758961"/>
          </a:xfrm>
          <a:pattFill prst="pct25">
            <a:fgClr>
              <a:schemeClr val="accent1"/>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426F9D9B-7DBC-E880-B5D1-75C7FD8792CC}"/>
              </a:ext>
            </a:extLst>
          </p:cNvPr>
          <p:cNvSpPr>
            <a:spLocks noGrp="1"/>
          </p:cNvSpPr>
          <p:nvPr>
            <p:ph type="dt" sz="half" idx="10"/>
          </p:nvPr>
        </p:nvSpPr>
        <p:spPr/>
        <p:txBody>
          <a:bodyPr/>
          <a:lstStyle/>
          <a:p>
            <a:fld id="{5B236259-AC64-8145-A3D3-FD569F068869}" type="datetime1">
              <a:rPr lang="en-US" smtClean="0"/>
              <a:t>8/23/2025</a:t>
            </a:fld>
            <a:endParaRPr lang="en-US"/>
          </a:p>
        </p:txBody>
      </p:sp>
      <p:sp>
        <p:nvSpPr>
          <p:cNvPr id="6" name="Footer Placeholder 5">
            <a:extLst>
              <a:ext uri="{FF2B5EF4-FFF2-40B4-BE49-F238E27FC236}">
                <a16:creationId xmlns:a16="http://schemas.microsoft.com/office/drawing/2014/main" id="{D92A19C4-B266-2433-AF57-10B714C0C79D}"/>
              </a:ext>
            </a:extLst>
          </p:cNvPr>
          <p:cNvSpPr>
            <a:spLocks noGrp="1"/>
          </p:cNvSpPr>
          <p:nvPr>
            <p:ph type="ftr" sz="quarter" idx="11"/>
          </p:nvPr>
        </p:nvSpPr>
        <p:spPr/>
        <p:txBody>
          <a:bodyPr/>
          <a:lstStyle/>
          <a:p>
            <a:r>
              <a:rPr lang="en-US"/>
              <a:t>University of Louisiana Monroe / Name of College, School, or Department</a:t>
            </a:r>
          </a:p>
        </p:txBody>
      </p:sp>
      <p:sp>
        <p:nvSpPr>
          <p:cNvPr id="7" name="Slide Number Placeholder 6">
            <a:extLst>
              <a:ext uri="{FF2B5EF4-FFF2-40B4-BE49-F238E27FC236}">
                <a16:creationId xmlns:a16="http://schemas.microsoft.com/office/drawing/2014/main" id="{0FE3AFD4-93BB-8556-26D0-AF3B2CE0654C}"/>
              </a:ext>
            </a:extLst>
          </p:cNvPr>
          <p:cNvSpPr>
            <a:spLocks noGrp="1"/>
          </p:cNvSpPr>
          <p:nvPr>
            <p:ph type="sldNum" sz="quarter" idx="12"/>
          </p:nvPr>
        </p:nvSpPr>
        <p:spPr/>
        <p:txBody>
          <a:bodyPr/>
          <a:lstStyle/>
          <a:p>
            <a:fld id="{D7873046-1460-A542-9F16-08EC6A4AD1B1}" type="slidenum">
              <a:rPr lang="en-US" smtClean="0"/>
              <a:t>‹#›</a:t>
            </a:fld>
            <a:endParaRPr lang="en-US"/>
          </a:p>
        </p:txBody>
      </p:sp>
      <p:sp>
        <p:nvSpPr>
          <p:cNvPr id="8" name="Right Triangle 7">
            <a:extLst>
              <a:ext uri="{FF2B5EF4-FFF2-40B4-BE49-F238E27FC236}">
                <a16:creationId xmlns:a16="http://schemas.microsoft.com/office/drawing/2014/main" id="{D881F89F-2155-8B97-1BD0-9EE304EC0371}"/>
              </a:ext>
            </a:extLst>
          </p:cNvPr>
          <p:cNvSpPr/>
          <p:nvPr userDrawn="1"/>
        </p:nvSpPr>
        <p:spPr>
          <a:xfrm rot="18900000">
            <a:off x="5475030" y="-619501"/>
            <a:ext cx="1239002" cy="1239002"/>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989996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1_Picture with Righ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042D-D92E-19EB-FD36-1D472336E940}"/>
              </a:ext>
            </a:extLst>
          </p:cNvPr>
          <p:cNvSpPr>
            <a:spLocks noGrp="1"/>
          </p:cNvSpPr>
          <p:nvPr>
            <p:ph type="title"/>
          </p:nvPr>
        </p:nvSpPr>
        <p:spPr>
          <a:xfrm>
            <a:off x="7419974" y="457200"/>
            <a:ext cx="4411540" cy="1538654"/>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3E0FEC1-2020-3605-AEFB-36354A5AA27C}"/>
              </a:ext>
            </a:extLst>
          </p:cNvPr>
          <p:cNvSpPr>
            <a:spLocks noGrp="1"/>
          </p:cNvSpPr>
          <p:nvPr>
            <p:ph type="pic" idx="1"/>
          </p:nvPr>
        </p:nvSpPr>
        <p:spPr>
          <a:xfrm>
            <a:off x="360485" y="457200"/>
            <a:ext cx="6960576" cy="5758961"/>
          </a:xfrm>
          <a:pattFill prst="pct25">
            <a:fgClr>
              <a:schemeClr val="accent1"/>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04D906-6C8C-B957-A08F-29E26EDEA6BB}"/>
              </a:ext>
            </a:extLst>
          </p:cNvPr>
          <p:cNvSpPr>
            <a:spLocks noGrp="1"/>
          </p:cNvSpPr>
          <p:nvPr>
            <p:ph type="body" sz="half" idx="2"/>
          </p:nvPr>
        </p:nvSpPr>
        <p:spPr>
          <a:xfrm>
            <a:off x="7419974" y="2057400"/>
            <a:ext cx="4411540" cy="4158762"/>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6F9D9B-7DBC-E880-B5D1-75C7FD8792CC}"/>
              </a:ext>
            </a:extLst>
          </p:cNvPr>
          <p:cNvSpPr>
            <a:spLocks noGrp="1"/>
          </p:cNvSpPr>
          <p:nvPr>
            <p:ph type="dt" sz="half" idx="10"/>
          </p:nvPr>
        </p:nvSpPr>
        <p:spPr/>
        <p:txBody>
          <a:bodyPr/>
          <a:lstStyle/>
          <a:p>
            <a:fld id="{CE4015BC-8411-8841-8E47-A7DE2C06E2E1}" type="datetime1">
              <a:rPr lang="en-US" smtClean="0"/>
              <a:t>8/23/2025</a:t>
            </a:fld>
            <a:endParaRPr lang="en-US"/>
          </a:p>
        </p:txBody>
      </p:sp>
      <p:sp>
        <p:nvSpPr>
          <p:cNvPr id="6" name="Footer Placeholder 5">
            <a:extLst>
              <a:ext uri="{FF2B5EF4-FFF2-40B4-BE49-F238E27FC236}">
                <a16:creationId xmlns:a16="http://schemas.microsoft.com/office/drawing/2014/main" id="{D92A19C4-B266-2433-AF57-10B714C0C79D}"/>
              </a:ext>
            </a:extLst>
          </p:cNvPr>
          <p:cNvSpPr>
            <a:spLocks noGrp="1"/>
          </p:cNvSpPr>
          <p:nvPr>
            <p:ph type="ftr" sz="quarter" idx="11"/>
          </p:nvPr>
        </p:nvSpPr>
        <p:spPr/>
        <p:txBody>
          <a:bodyPr/>
          <a:lstStyle/>
          <a:p>
            <a:r>
              <a:rPr lang="en-US"/>
              <a:t>University of Louisiana Monroe / Name of College, School, or Department</a:t>
            </a:r>
          </a:p>
        </p:txBody>
      </p:sp>
      <p:sp>
        <p:nvSpPr>
          <p:cNvPr id="7" name="Slide Number Placeholder 6">
            <a:extLst>
              <a:ext uri="{FF2B5EF4-FFF2-40B4-BE49-F238E27FC236}">
                <a16:creationId xmlns:a16="http://schemas.microsoft.com/office/drawing/2014/main" id="{0FE3AFD4-93BB-8556-26D0-AF3B2CE0654C}"/>
              </a:ext>
            </a:extLst>
          </p:cNvPr>
          <p:cNvSpPr>
            <a:spLocks noGrp="1"/>
          </p:cNvSpPr>
          <p:nvPr>
            <p:ph type="sldNum" sz="quarter" idx="12"/>
          </p:nvPr>
        </p:nvSpPr>
        <p:spPr/>
        <p:txBody>
          <a:bodyPr/>
          <a:lstStyle/>
          <a:p>
            <a:fld id="{D7873046-1460-A542-9F16-08EC6A4AD1B1}" type="slidenum">
              <a:rPr lang="en-US" smtClean="0"/>
              <a:t>‹#›</a:t>
            </a:fld>
            <a:endParaRPr lang="en-US"/>
          </a:p>
        </p:txBody>
      </p:sp>
    </p:spTree>
    <p:extLst>
      <p:ext uri="{BB962C8B-B14F-4D97-AF65-F5344CB8AC3E}">
        <p14:creationId xmlns:p14="http://schemas.microsoft.com/office/powerpoint/2010/main" val="1543413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Maro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3DCA-7F02-FBB0-0432-C920F60C33D6}"/>
              </a:ext>
            </a:extLst>
          </p:cNvPr>
          <p:cNvSpPr>
            <a:spLocks noGrp="1"/>
          </p:cNvSpPr>
          <p:nvPr>
            <p:ph type="ctrTitle" hasCustomPrompt="1"/>
          </p:nvPr>
        </p:nvSpPr>
        <p:spPr>
          <a:xfrm>
            <a:off x="360485" y="4448908"/>
            <a:ext cx="11456373" cy="888268"/>
          </a:xfrm>
        </p:spPr>
        <p:txBody>
          <a:bodyPr anchor="b">
            <a:normAutofit/>
          </a:bodyPr>
          <a:lstStyle>
            <a:lvl1pPr marL="0" indent="0" algn="ctr">
              <a:tabLst>
                <a:tab pos="279400" algn="l"/>
              </a:tabLst>
              <a:defRPr sz="4000" b="1">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EFFD4539-7852-801E-112E-154A8717BBD1}"/>
              </a:ext>
            </a:extLst>
          </p:cNvPr>
          <p:cNvSpPr>
            <a:spLocks noGrp="1"/>
          </p:cNvSpPr>
          <p:nvPr>
            <p:ph type="subTitle" idx="1" hasCustomPrompt="1"/>
          </p:nvPr>
        </p:nvSpPr>
        <p:spPr>
          <a:xfrm>
            <a:off x="366346" y="5495193"/>
            <a:ext cx="11444651" cy="545122"/>
          </a:xfrm>
        </p:spPr>
        <p:txBody>
          <a:bodyPr/>
          <a:lstStyle>
            <a:lvl1pPr marL="0" indent="0" algn="ctr">
              <a:buNone/>
              <a:defRPr sz="2400" i="1">
                <a:solidFill>
                  <a:schemeClr val="accent5"/>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E472B1EC-1204-5DDF-AA95-C68DC4AF2FE4}"/>
              </a:ext>
            </a:extLst>
          </p:cNvPr>
          <p:cNvSpPr>
            <a:spLocks noGrp="1"/>
          </p:cNvSpPr>
          <p:nvPr>
            <p:ph type="dt" sz="half" idx="10"/>
          </p:nvPr>
        </p:nvSpPr>
        <p:spPr/>
        <p:txBody>
          <a:bodyPr/>
          <a:lstStyle/>
          <a:p>
            <a:fld id="{ECDEFBA6-38F1-4947-A256-4207C2ED08DE}" type="datetime1">
              <a:rPr lang="en-US" smtClean="0"/>
              <a:t>8/23/2025</a:t>
            </a:fld>
            <a:endParaRPr lang="en-US"/>
          </a:p>
        </p:txBody>
      </p:sp>
      <p:sp>
        <p:nvSpPr>
          <p:cNvPr id="5" name="Footer Placeholder 4">
            <a:extLst>
              <a:ext uri="{FF2B5EF4-FFF2-40B4-BE49-F238E27FC236}">
                <a16:creationId xmlns:a16="http://schemas.microsoft.com/office/drawing/2014/main" id="{3D5B6F54-D0E6-133E-6172-9E6910CAB028}"/>
              </a:ext>
            </a:extLst>
          </p:cNvPr>
          <p:cNvSpPr>
            <a:spLocks noGrp="1"/>
          </p:cNvSpPr>
          <p:nvPr>
            <p:ph type="ftr" sz="quarter" idx="11"/>
          </p:nvPr>
        </p:nvSpPr>
        <p:spPr/>
        <p:txBody>
          <a:bodyPr/>
          <a:lstStyle/>
          <a:p>
            <a:r>
              <a:rPr lang="en-US" dirty="0"/>
              <a:t>University of Louisiana Monroe / Name of College, School, or Department</a:t>
            </a:r>
          </a:p>
        </p:txBody>
      </p:sp>
      <p:sp>
        <p:nvSpPr>
          <p:cNvPr id="6" name="Slide Number Placeholder 5">
            <a:extLst>
              <a:ext uri="{FF2B5EF4-FFF2-40B4-BE49-F238E27FC236}">
                <a16:creationId xmlns:a16="http://schemas.microsoft.com/office/drawing/2014/main" id="{28679BAC-8533-7C8E-3A6A-DA5279617412}"/>
              </a:ext>
            </a:extLst>
          </p:cNvPr>
          <p:cNvSpPr>
            <a:spLocks noGrp="1"/>
          </p:cNvSpPr>
          <p:nvPr>
            <p:ph type="sldNum" sz="quarter" idx="12"/>
          </p:nvPr>
        </p:nvSpPr>
        <p:spPr/>
        <p:txBody>
          <a:bodyPr/>
          <a:lstStyle/>
          <a:p>
            <a:fld id="{D7873046-1460-A542-9F16-08EC6A4AD1B1}" type="slidenum">
              <a:rPr lang="en-US" smtClean="0"/>
              <a:t>‹#›</a:t>
            </a:fld>
            <a:endParaRPr lang="en-US"/>
          </a:p>
        </p:txBody>
      </p:sp>
      <p:sp>
        <p:nvSpPr>
          <p:cNvPr id="13" name="Right Triangle 12">
            <a:extLst>
              <a:ext uri="{FF2B5EF4-FFF2-40B4-BE49-F238E27FC236}">
                <a16:creationId xmlns:a16="http://schemas.microsoft.com/office/drawing/2014/main" id="{B627A19F-D37D-E81C-DEFC-EA088BE8D52C}"/>
              </a:ext>
            </a:extLst>
          </p:cNvPr>
          <p:cNvSpPr/>
          <p:nvPr userDrawn="1"/>
        </p:nvSpPr>
        <p:spPr>
          <a:xfrm rot="18900000">
            <a:off x="5469170" y="-619502"/>
            <a:ext cx="1239002" cy="1239002"/>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5867851-2E5E-90A4-F991-4A8D366C20B0}"/>
              </a:ext>
            </a:extLst>
          </p:cNvPr>
          <p:cNvSpPr/>
          <p:nvPr userDrawn="1"/>
        </p:nvSpPr>
        <p:spPr>
          <a:xfrm>
            <a:off x="-1" y="6153469"/>
            <a:ext cx="12192001"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logo with a bird and a letter&#10;&#10;Description automatically generated">
            <a:extLst>
              <a:ext uri="{FF2B5EF4-FFF2-40B4-BE49-F238E27FC236}">
                <a16:creationId xmlns:a16="http://schemas.microsoft.com/office/drawing/2014/main" id="{302CA9D6-5733-039A-6C69-3F40F15202CA}"/>
              </a:ext>
            </a:extLst>
          </p:cNvPr>
          <p:cNvPicPr>
            <a:picLocks noChangeAspect="1"/>
          </p:cNvPicPr>
          <p:nvPr userDrawn="1"/>
        </p:nvPicPr>
        <p:blipFill>
          <a:blip r:embed="rId2"/>
          <a:stretch>
            <a:fillRect/>
          </a:stretch>
        </p:blipFill>
        <p:spPr>
          <a:xfrm>
            <a:off x="4574047" y="1147883"/>
            <a:ext cx="3029248" cy="3029248"/>
          </a:xfrm>
          <a:prstGeom prst="rect">
            <a:avLst/>
          </a:prstGeom>
        </p:spPr>
      </p:pic>
    </p:spTree>
    <p:extLst>
      <p:ext uri="{BB962C8B-B14F-4D97-AF65-F5344CB8AC3E}">
        <p14:creationId xmlns:p14="http://schemas.microsoft.com/office/powerpoint/2010/main" val="326706538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042D-D92E-19EB-FD36-1D472336E940}"/>
              </a:ext>
            </a:extLst>
          </p:cNvPr>
          <p:cNvSpPr>
            <a:spLocks noGrp="1"/>
          </p:cNvSpPr>
          <p:nvPr>
            <p:ph type="title"/>
          </p:nvPr>
        </p:nvSpPr>
        <p:spPr>
          <a:xfrm>
            <a:off x="2103311" y="5128181"/>
            <a:ext cx="7985378" cy="1397845"/>
          </a:xfrm>
        </p:spPr>
        <p:txBody>
          <a:bodyPr anchor="t">
            <a:normAutofit/>
          </a:bodyPr>
          <a:lstStyle>
            <a:lvl1pPr algn="ctr">
              <a:defRPr sz="3600">
                <a:solidFill>
                  <a:schemeClr val="bg1"/>
                </a:solidFill>
              </a:defRPr>
            </a:lvl1pPr>
          </a:lstStyle>
          <a:p>
            <a:r>
              <a:rPr lang="en-US"/>
              <a:t>Click to edit Master title style</a:t>
            </a:r>
            <a:endParaRPr lang="en-US" dirty="0"/>
          </a:p>
        </p:txBody>
      </p:sp>
      <p:pic>
        <p:nvPicPr>
          <p:cNvPr id="9" name="Picture 8" descr="A logo with a bird and a letter&#10;&#10;Description automatically generated">
            <a:extLst>
              <a:ext uri="{FF2B5EF4-FFF2-40B4-BE49-F238E27FC236}">
                <a16:creationId xmlns:a16="http://schemas.microsoft.com/office/drawing/2014/main" id="{9D8CC4F6-8AA5-CC6E-50B9-91A72A4697AD}"/>
              </a:ext>
            </a:extLst>
          </p:cNvPr>
          <p:cNvPicPr>
            <a:picLocks noChangeAspect="1"/>
          </p:cNvPicPr>
          <p:nvPr userDrawn="1"/>
        </p:nvPicPr>
        <p:blipFill>
          <a:blip r:embed="rId2"/>
          <a:stretch>
            <a:fillRect/>
          </a:stretch>
        </p:blipFill>
        <p:spPr>
          <a:xfrm>
            <a:off x="4173292" y="698304"/>
            <a:ext cx="3845416" cy="3845416"/>
          </a:xfrm>
          <a:prstGeom prst="rect">
            <a:avLst/>
          </a:prstGeom>
        </p:spPr>
      </p:pic>
    </p:spTree>
    <p:extLst>
      <p:ext uri="{BB962C8B-B14F-4D97-AF65-F5344CB8AC3E}">
        <p14:creationId xmlns:p14="http://schemas.microsoft.com/office/powerpoint/2010/main" val="2749657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6B81-0E94-0AA6-8528-E98BFBDF3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54165-AB2E-7063-39D0-9A1DF87C7D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FFBBC-CDC4-F039-EB8D-7E053BBD20C7}"/>
              </a:ext>
            </a:extLst>
          </p:cNvPr>
          <p:cNvSpPr>
            <a:spLocks noGrp="1"/>
          </p:cNvSpPr>
          <p:nvPr>
            <p:ph type="dt" sz="half" idx="10"/>
          </p:nvPr>
        </p:nvSpPr>
        <p:spPr/>
        <p:txBody>
          <a:bodyPr/>
          <a:lstStyle/>
          <a:p>
            <a:fld id="{4D166A74-C419-F74D-AEC2-94600E23F8A0}" type="datetime1">
              <a:rPr lang="en-US" smtClean="0"/>
              <a:t>8/23/2025</a:t>
            </a:fld>
            <a:endParaRPr lang="en-US"/>
          </a:p>
        </p:txBody>
      </p:sp>
      <p:sp>
        <p:nvSpPr>
          <p:cNvPr id="5" name="Footer Placeholder 4">
            <a:extLst>
              <a:ext uri="{FF2B5EF4-FFF2-40B4-BE49-F238E27FC236}">
                <a16:creationId xmlns:a16="http://schemas.microsoft.com/office/drawing/2014/main" id="{3D78C2CB-78D7-38EC-4678-89C342E745CA}"/>
              </a:ext>
            </a:extLst>
          </p:cNvPr>
          <p:cNvSpPr>
            <a:spLocks noGrp="1"/>
          </p:cNvSpPr>
          <p:nvPr>
            <p:ph type="ftr" sz="quarter" idx="11"/>
          </p:nvPr>
        </p:nvSpPr>
        <p:spPr/>
        <p:txBody>
          <a:bodyPr/>
          <a:lstStyle/>
          <a:p>
            <a:r>
              <a:rPr lang="en-US"/>
              <a:t>University of Louisiana Monroe / Name of College, School, or Department</a:t>
            </a:r>
          </a:p>
        </p:txBody>
      </p:sp>
      <p:sp>
        <p:nvSpPr>
          <p:cNvPr id="6" name="Slide Number Placeholder 5">
            <a:extLst>
              <a:ext uri="{FF2B5EF4-FFF2-40B4-BE49-F238E27FC236}">
                <a16:creationId xmlns:a16="http://schemas.microsoft.com/office/drawing/2014/main" id="{D5AE1ED3-412A-0A82-F63A-44312FA872FA}"/>
              </a:ext>
            </a:extLst>
          </p:cNvPr>
          <p:cNvSpPr>
            <a:spLocks noGrp="1"/>
          </p:cNvSpPr>
          <p:nvPr>
            <p:ph type="sldNum" sz="quarter" idx="12"/>
          </p:nvPr>
        </p:nvSpPr>
        <p:spPr/>
        <p:txBody>
          <a:bodyPr/>
          <a:lstStyle/>
          <a:p>
            <a:fld id="{D7873046-1460-A542-9F16-08EC6A4AD1B1}" type="slidenum">
              <a:rPr lang="en-US" smtClean="0"/>
              <a:t>‹#›</a:t>
            </a:fld>
            <a:endParaRPr lang="en-US"/>
          </a:p>
        </p:txBody>
      </p:sp>
    </p:spTree>
    <p:extLst>
      <p:ext uri="{BB962C8B-B14F-4D97-AF65-F5344CB8AC3E}">
        <p14:creationId xmlns:p14="http://schemas.microsoft.com/office/powerpoint/2010/main" val="854535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F86565-ADD2-6949-AFC9-58C76E0A8A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5D1883-B15A-057B-D6D4-B1E7923778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199D7-E197-2085-6D64-908284970FE8}"/>
              </a:ext>
            </a:extLst>
          </p:cNvPr>
          <p:cNvSpPr>
            <a:spLocks noGrp="1"/>
          </p:cNvSpPr>
          <p:nvPr>
            <p:ph type="dt" sz="half" idx="10"/>
          </p:nvPr>
        </p:nvSpPr>
        <p:spPr/>
        <p:txBody>
          <a:bodyPr/>
          <a:lstStyle/>
          <a:p>
            <a:fld id="{91CFAB1D-4AA6-0B42-9124-CB5B4363BFC3}" type="datetime1">
              <a:rPr lang="en-US" smtClean="0"/>
              <a:t>8/23/2025</a:t>
            </a:fld>
            <a:endParaRPr lang="en-US"/>
          </a:p>
        </p:txBody>
      </p:sp>
      <p:sp>
        <p:nvSpPr>
          <p:cNvPr id="5" name="Footer Placeholder 4">
            <a:extLst>
              <a:ext uri="{FF2B5EF4-FFF2-40B4-BE49-F238E27FC236}">
                <a16:creationId xmlns:a16="http://schemas.microsoft.com/office/drawing/2014/main" id="{9C3D0FE7-9B01-7E85-0D56-1C10EDF323C9}"/>
              </a:ext>
            </a:extLst>
          </p:cNvPr>
          <p:cNvSpPr>
            <a:spLocks noGrp="1"/>
          </p:cNvSpPr>
          <p:nvPr>
            <p:ph type="ftr" sz="quarter" idx="11"/>
          </p:nvPr>
        </p:nvSpPr>
        <p:spPr/>
        <p:txBody>
          <a:bodyPr/>
          <a:lstStyle/>
          <a:p>
            <a:r>
              <a:rPr lang="en-US"/>
              <a:t>University of Louisiana Monroe / Name of College, School, or Department</a:t>
            </a:r>
          </a:p>
        </p:txBody>
      </p:sp>
      <p:sp>
        <p:nvSpPr>
          <p:cNvPr id="6" name="Slide Number Placeholder 5">
            <a:extLst>
              <a:ext uri="{FF2B5EF4-FFF2-40B4-BE49-F238E27FC236}">
                <a16:creationId xmlns:a16="http://schemas.microsoft.com/office/drawing/2014/main" id="{2C5F3BFD-E876-40FF-F4AA-2BD83DF4AF18}"/>
              </a:ext>
            </a:extLst>
          </p:cNvPr>
          <p:cNvSpPr>
            <a:spLocks noGrp="1"/>
          </p:cNvSpPr>
          <p:nvPr>
            <p:ph type="sldNum" sz="quarter" idx="12"/>
          </p:nvPr>
        </p:nvSpPr>
        <p:spPr/>
        <p:txBody>
          <a:bodyPr/>
          <a:lstStyle/>
          <a:p>
            <a:fld id="{D7873046-1460-A542-9F16-08EC6A4AD1B1}" type="slidenum">
              <a:rPr lang="en-US" smtClean="0"/>
              <a:t>‹#›</a:t>
            </a:fld>
            <a:endParaRPr lang="en-US"/>
          </a:p>
        </p:txBody>
      </p:sp>
    </p:spTree>
    <p:extLst>
      <p:ext uri="{BB962C8B-B14F-4D97-AF65-F5344CB8AC3E}">
        <p14:creationId xmlns:p14="http://schemas.microsoft.com/office/powerpoint/2010/main" val="2267302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99759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270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53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358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079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48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04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3DCA-7F02-FBB0-0432-C920F60C33D6}"/>
              </a:ext>
            </a:extLst>
          </p:cNvPr>
          <p:cNvSpPr>
            <a:spLocks noGrp="1"/>
          </p:cNvSpPr>
          <p:nvPr>
            <p:ph type="ctrTitle" hasCustomPrompt="1"/>
          </p:nvPr>
        </p:nvSpPr>
        <p:spPr>
          <a:xfrm>
            <a:off x="4366864" y="4370250"/>
            <a:ext cx="7424032" cy="888268"/>
          </a:xfrm>
        </p:spPr>
        <p:txBody>
          <a:bodyPr anchor="b">
            <a:normAutofit/>
          </a:bodyPr>
          <a:lstStyle>
            <a:lvl1pPr marL="0" indent="0" algn="ctr">
              <a:tabLst>
                <a:tab pos="279400" algn="l"/>
              </a:tabLst>
              <a:defRPr sz="4000" b="1">
                <a:solidFill>
                  <a:schemeClr val="tx2"/>
                </a:solidFill>
              </a:defRPr>
            </a:lvl1pPr>
          </a:lstStyle>
          <a:p>
            <a:r>
              <a:rPr lang="en-US" dirty="0"/>
              <a:t>Presentation Title</a:t>
            </a:r>
          </a:p>
        </p:txBody>
      </p:sp>
      <p:sp>
        <p:nvSpPr>
          <p:cNvPr id="3" name="Subtitle 2">
            <a:extLst>
              <a:ext uri="{FF2B5EF4-FFF2-40B4-BE49-F238E27FC236}">
                <a16:creationId xmlns:a16="http://schemas.microsoft.com/office/drawing/2014/main" id="{EFFD4539-7852-801E-112E-154A8717BBD1}"/>
              </a:ext>
            </a:extLst>
          </p:cNvPr>
          <p:cNvSpPr>
            <a:spLocks noGrp="1"/>
          </p:cNvSpPr>
          <p:nvPr>
            <p:ph type="subTitle" idx="1" hasCustomPrompt="1"/>
          </p:nvPr>
        </p:nvSpPr>
        <p:spPr>
          <a:xfrm>
            <a:off x="4358374" y="5416535"/>
            <a:ext cx="7441013" cy="545122"/>
          </a:xfrm>
        </p:spPr>
        <p:txBody>
          <a:bodyPr/>
          <a:lstStyle>
            <a:lvl1pPr marL="0" indent="0" algn="ctr">
              <a:buNone/>
              <a:defRPr sz="2400" i="1">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a:extLst>
              <a:ext uri="{FF2B5EF4-FFF2-40B4-BE49-F238E27FC236}">
                <a16:creationId xmlns:a16="http://schemas.microsoft.com/office/drawing/2014/main" id="{E472B1EC-1204-5DDF-AA95-C68DC4AF2FE4}"/>
              </a:ext>
            </a:extLst>
          </p:cNvPr>
          <p:cNvSpPr>
            <a:spLocks noGrp="1"/>
          </p:cNvSpPr>
          <p:nvPr>
            <p:ph type="dt" sz="half" idx="10"/>
          </p:nvPr>
        </p:nvSpPr>
        <p:spPr/>
        <p:txBody>
          <a:bodyPr/>
          <a:lstStyle/>
          <a:p>
            <a:fld id="{E314B6D4-2FAB-2C42-B00D-67A9FCE01261}" type="datetime1">
              <a:rPr lang="en-US" smtClean="0"/>
              <a:t>8/23/2025</a:t>
            </a:fld>
            <a:endParaRPr lang="en-US"/>
          </a:p>
        </p:txBody>
      </p:sp>
      <p:sp>
        <p:nvSpPr>
          <p:cNvPr id="5" name="Footer Placeholder 4">
            <a:extLst>
              <a:ext uri="{FF2B5EF4-FFF2-40B4-BE49-F238E27FC236}">
                <a16:creationId xmlns:a16="http://schemas.microsoft.com/office/drawing/2014/main" id="{3D5B6F54-D0E6-133E-6172-9E6910CAB028}"/>
              </a:ext>
            </a:extLst>
          </p:cNvPr>
          <p:cNvSpPr>
            <a:spLocks noGrp="1"/>
          </p:cNvSpPr>
          <p:nvPr>
            <p:ph type="ftr" sz="quarter" idx="11"/>
          </p:nvPr>
        </p:nvSpPr>
        <p:spPr/>
        <p:txBody>
          <a:bodyPr/>
          <a:lstStyle/>
          <a:p>
            <a:r>
              <a:rPr lang="en-US" dirty="0"/>
              <a:t>University of Louisiana Monroe / Name of College, School, or Department</a:t>
            </a:r>
          </a:p>
        </p:txBody>
      </p:sp>
      <p:sp>
        <p:nvSpPr>
          <p:cNvPr id="6" name="Slide Number Placeholder 5">
            <a:extLst>
              <a:ext uri="{FF2B5EF4-FFF2-40B4-BE49-F238E27FC236}">
                <a16:creationId xmlns:a16="http://schemas.microsoft.com/office/drawing/2014/main" id="{28679BAC-8533-7C8E-3A6A-DA5279617412}"/>
              </a:ext>
            </a:extLst>
          </p:cNvPr>
          <p:cNvSpPr>
            <a:spLocks noGrp="1"/>
          </p:cNvSpPr>
          <p:nvPr>
            <p:ph type="sldNum" sz="quarter" idx="12"/>
          </p:nvPr>
        </p:nvSpPr>
        <p:spPr/>
        <p:txBody>
          <a:bodyPr/>
          <a:lstStyle/>
          <a:p>
            <a:fld id="{D7873046-1460-A542-9F16-08EC6A4AD1B1}" type="slidenum">
              <a:rPr lang="en-US" smtClean="0"/>
              <a:t>‹#›</a:t>
            </a:fld>
            <a:endParaRPr lang="en-US"/>
          </a:p>
        </p:txBody>
      </p:sp>
      <p:pic>
        <p:nvPicPr>
          <p:cNvPr id="12" name="Graphic 11">
            <a:extLst>
              <a:ext uri="{FF2B5EF4-FFF2-40B4-BE49-F238E27FC236}">
                <a16:creationId xmlns:a16="http://schemas.microsoft.com/office/drawing/2014/main" id="{4C60ABA6-00E5-3A4E-6D7B-68D5EB917C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4503" y="1063479"/>
            <a:ext cx="3148754" cy="3148754"/>
          </a:xfrm>
          <a:prstGeom prst="rect">
            <a:avLst/>
          </a:prstGeom>
        </p:spPr>
      </p:pic>
      <p:sp>
        <p:nvSpPr>
          <p:cNvPr id="13" name="Right Triangle 12">
            <a:extLst>
              <a:ext uri="{FF2B5EF4-FFF2-40B4-BE49-F238E27FC236}">
                <a16:creationId xmlns:a16="http://schemas.microsoft.com/office/drawing/2014/main" id="{B627A19F-D37D-E81C-DEFC-EA088BE8D52C}"/>
              </a:ext>
            </a:extLst>
          </p:cNvPr>
          <p:cNvSpPr/>
          <p:nvPr userDrawn="1"/>
        </p:nvSpPr>
        <p:spPr>
          <a:xfrm rot="18900000">
            <a:off x="7459379" y="-619501"/>
            <a:ext cx="1239002" cy="123900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B99625F5-FEFE-7ECE-36E0-DFFF543F4D7E}"/>
              </a:ext>
            </a:extLst>
          </p:cNvPr>
          <p:cNvSpPr>
            <a:spLocks noGrp="1"/>
          </p:cNvSpPr>
          <p:nvPr>
            <p:ph type="pic" sz="quarter" idx="13"/>
          </p:nvPr>
        </p:nvSpPr>
        <p:spPr>
          <a:xfrm>
            <a:off x="-1470" y="10269"/>
            <a:ext cx="4022864" cy="6143199"/>
          </a:xfrm>
          <a:pattFill prst="pct25">
            <a:fgClr>
              <a:schemeClr val="accent1"/>
            </a:fgClr>
            <a:bgClr>
              <a:schemeClr val="bg1"/>
            </a:bgClr>
          </a:pattFill>
        </p:spPr>
        <p:txBody>
          <a:bodyPr anchor="ctr"/>
          <a:lstStyle>
            <a:lvl1pPr algn="ctr">
              <a:defRPr/>
            </a:lvl1pPr>
          </a:lstStyle>
          <a:p>
            <a:r>
              <a:rPr lang="en-US"/>
              <a:t>Click icon to add picture</a:t>
            </a:r>
            <a:endParaRPr lang="en-US" dirty="0"/>
          </a:p>
        </p:txBody>
      </p:sp>
      <p:sp>
        <p:nvSpPr>
          <p:cNvPr id="10" name="Rectangle 9">
            <a:extLst>
              <a:ext uri="{FF2B5EF4-FFF2-40B4-BE49-F238E27FC236}">
                <a16:creationId xmlns:a16="http://schemas.microsoft.com/office/drawing/2014/main" id="{C94CA0D0-524A-CFB3-295A-9D37D3D69722}"/>
              </a:ext>
            </a:extLst>
          </p:cNvPr>
          <p:cNvSpPr/>
          <p:nvPr userDrawn="1"/>
        </p:nvSpPr>
        <p:spPr>
          <a:xfrm>
            <a:off x="-1" y="6153469"/>
            <a:ext cx="12192001"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75179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1190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7038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64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5D76-5C17-CB96-03FE-DF6180F9D293}"/>
              </a:ext>
            </a:extLst>
          </p:cNvPr>
          <p:cNvSpPr>
            <a:spLocks noGrp="1"/>
          </p:cNvSpPr>
          <p:nvPr>
            <p:ph type="title"/>
          </p:nvPr>
        </p:nvSpPr>
        <p:spPr>
          <a:xfrm>
            <a:off x="360486" y="444424"/>
            <a:ext cx="10357482" cy="1325563"/>
          </a:xfrm>
        </p:spPr>
        <p:txBody>
          <a:bodyPr/>
          <a:lstStyle>
            <a:lvl1pPr>
              <a:defRPr b="1"/>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371839B-A416-5E74-758D-80CF56AFC43E}"/>
              </a:ext>
            </a:extLst>
          </p:cNvPr>
          <p:cNvSpPr>
            <a:spLocks noGrp="1"/>
          </p:cNvSpPr>
          <p:nvPr>
            <p:ph idx="1"/>
          </p:nvPr>
        </p:nvSpPr>
        <p:spPr>
          <a:xfrm>
            <a:off x="360485" y="1948721"/>
            <a:ext cx="11471029" cy="38974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CAA407-505B-C2D9-E4F8-ECA73AEE7B49}"/>
              </a:ext>
            </a:extLst>
          </p:cNvPr>
          <p:cNvSpPr>
            <a:spLocks noGrp="1"/>
          </p:cNvSpPr>
          <p:nvPr>
            <p:ph type="dt" sz="half" idx="10"/>
          </p:nvPr>
        </p:nvSpPr>
        <p:spPr/>
        <p:txBody>
          <a:bodyPr/>
          <a:lstStyle/>
          <a:p>
            <a:fld id="{2B1E9CB3-263C-474B-B3EF-40F36F5D3508}" type="datetime1">
              <a:rPr lang="en-US" smtClean="0"/>
              <a:t>8/23/2025</a:t>
            </a:fld>
            <a:endParaRPr lang="en-US" dirty="0"/>
          </a:p>
        </p:txBody>
      </p:sp>
      <p:sp>
        <p:nvSpPr>
          <p:cNvPr id="5" name="Footer Placeholder 4">
            <a:extLst>
              <a:ext uri="{FF2B5EF4-FFF2-40B4-BE49-F238E27FC236}">
                <a16:creationId xmlns:a16="http://schemas.microsoft.com/office/drawing/2014/main" id="{42324102-B9D0-AC43-8C12-035EC04AC7D0}"/>
              </a:ext>
            </a:extLst>
          </p:cNvPr>
          <p:cNvSpPr>
            <a:spLocks noGrp="1"/>
          </p:cNvSpPr>
          <p:nvPr>
            <p:ph type="ftr" sz="quarter" idx="11"/>
          </p:nvPr>
        </p:nvSpPr>
        <p:spPr>
          <a:xfrm>
            <a:off x="360485" y="6356350"/>
            <a:ext cx="9574823" cy="365125"/>
          </a:xfrm>
        </p:spPr>
        <p:txBody>
          <a:bodyPr/>
          <a:lstStyle/>
          <a:p>
            <a:r>
              <a:rPr lang="en-US" dirty="0"/>
              <a:t>University of Louisiana Monroe / Name of College, School, or Department</a:t>
            </a:r>
          </a:p>
        </p:txBody>
      </p:sp>
      <p:sp>
        <p:nvSpPr>
          <p:cNvPr id="6" name="Slide Number Placeholder 5">
            <a:extLst>
              <a:ext uri="{FF2B5EF4-FFF2-40B4-BE49-F238E27FC236}">
                <a16:creationId xmlns:a16="http://schemas.microsoft.com/office/drawing/2014/main" id="{19DD22D1-4603-C493-5BA2-912C82162259}"/>
              </a:ext>
            </a:extLst>
          </p:cNvPr>
          <p:cNvSpPr>
            <a:spLocks noGrp="1"/>
          </p:cNvSpPr>
          <p:nvPr>
            <p:ph type="sldNum" sz="quarter" idx="12"/>
          </p:nvPr>
        </p:nvSpPr>
        <p:spPr/>
        <p:txBody>
          <a:bodyPr/>
          <a:lstStyle/>
          <a:p>
            <a:fld id="{D7873046-1460-A542-9F16-08EC6A4AD1B1}" type="slidenum">
              <a:rPr lang="en-US" smtClean="0"/>
              <a:t>‹#›</a:t>
            </a:fld>
            <a:endParaRPr lang="en-US"/>
          </a:p>
        </p:txBody>
      </p:sp>
    </p:spTree>
    <p:extLst>
      <p:ext uri="{BB962C8B-B14F-4D97-AF65-F5344CB8AC3E}">
        <p14:creationId xmlns:p14="http://schemas.microsoft.com/office/powerpoint/2010/main" val="344506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B968-A5BC-C2AB-BC15-DAED870BF5E3}"/>
              </a:ext>
            </a:extLst>
          </p:cNvPr>
          <p:cNvSpPr>
            <a:spLocks noGrp="1"/>
          </p:cNvSpPr>
          <p:nvPr>
            <p:ph type="title"/>
          </p:nvPr>
        </p:nvSpPr>
        <p:spPr>
          <a:xfrm>
            <a:off x="360485" y="1514168"/>
            <a:ext cx="11471029" cy="2192593"/>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BE66FA7-0111-D887-1DAC-083770E09477}"/>
              </a:ext>
            </a:extLst>
          </p:cNvPr>
          <p:cNvSpPr>
            <a:spLocks noGrp="1"/>
          </p:cNvSpPr>
          <p:nvPr>
            <p:ph type="body" idx="1"/>
          </p:nvPr>
        </p:nvSpPr>
        <p:spPr>
          <a:xfrm>
            <a:off x="360485" y="3897059"/>
            <a:ext cx="11471029" cy="1156722"/>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4DE0AC-4AF3-9CA4-4072-6837465B629E}"/>
              </a:ext>
            </a:extLst>
          </p:cNvPr>
          <p:cNvSpPr>
            <a:spLocks noGrp="1"/>
          </p:cNvSpPr>
          <p:nvPr>
            <p:ph type="dt" sz="half" idx="10"/>
          </p:nvPr>
        </p:nvSpPr>
        <p:spPr/>
        <p:txBody>
          <a:bodyPr/>
          <a:lstStyle/>
          <a:p>
            <a:fld id="{FF285FA4-4114-A747-A936-FF4B20B29AFD}" type="datetime1">
              <a:rPr lang="en-US" smtClean="0"/>
              <a:t>8/23/2025</a:t>
            </a:fld>
            <a:endParaRPr lang="en-US"/>
          </a:p>
        </p:txBody>
      </p:sp>
      <p:sp>
        <p:nvSpPr>
          <p:cNvPr id="5" name="Footer Placeholder 4">
            <a:extLst>
              <a:ext uri="{FF2B5EF4-FFF2-40B4-BE49-F238E27FC236}">
                <a16:creationId xmlns:a16="http://schemas.microsoft.com/office/drawing/2014/main" id="{A947B5A7-DC61-9FF4-875F-E795D073F015}"/>
              </a:ext>
            </a:extLst>
          </p:cNvPr>
          <p:cNvSpPr>
            <a:spLocks noGrp="1"/>
          </p:cNvSpPr>
          <p:nvPr>
            <p:ph type="ftr" sz="quarter" idx="11"/>
          </p:nvPr>
        </p:nvSpPr>
        <p:spPr/>
        <p:txBody>
          <a:bodyPr/>
          <a:lstStyle/>
          <a:p>
            <a:r>
              <a:rPr lang="en-US" dirty="0"/>
              <a:t>University of Louisiana Monroe / Name of College, School, or Department</a:t>
            </a:r>
          </a:p>
        </p:txBody>
      </p:sp>
      <p:sp>
        <p:nvSpPr>
          <p:cNvPr id="6" name="Slide Number Placeholder 5">
            <a:extLst>
              <a:ext uri="{FF2B5EF4-FFF2-40B4-BE49-F238E27FC236}">
                <a16:creationId xmlns:a16="http://schemas.microsoft.com/office/drawing/2014/main" id="{6FF95123-A753-69FC-B1D6-52FDC362221D}"/>
              </a:ext>
            </a:extLst>
          </p:cNvPr>
          <p:cNvSpPr>
            <a:spLocks noGrp="1"/>
          </p:cNvSpPr>
          <p:nvPr>
            <p:ph type="sldNum" sz="quarter" idx="12"/>
          </p:nvPr>
        </p:nvSpPr>
        <p:spPr/>
        <p:txBody>
          <a:bodyPr/>
          <a:lstStyle/>
          <a:p>
            <a:fld id="{D7873046-1460-A542-9F16-08EC6A4AD1B1}" type="slidenum">
              <a:rPr lang="en-US" smtClean="0"/>
              <a:t>‹#›</a:t>
            </a:fld>
            <a:endParaRPr lang="en-US"/>
          </a:p>
        </p:txBody>
      </p:sp>
      <p:sp>
        <p:nvSpPr>
          <p:cNvPr id="7" name="Rectangle 6">
            <a:extLst>
              <a:ext uri="{FF2B5EF4-FFF2-40B4-BE49-F238E27FC236}">
                <a16:creationId xmlns:a16="http://schemas.microsoft.com/office/drawing/2014/main" id="{AB97F4C6-E282-FE76-B270-37B3DF805E83}"/>
              </a:ext>
            </a:extLst>
          </p:cNvPr>
          <p:cNvSpPr/>
          <p:nvPr userDrawn="1"/>
        </p:nvSpPr>
        <p:spPr>
          <a:xfrm>
            <a:off x="-1469" y="6050708"/>
            <a:ext cx="12192001"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43772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B968-A5BC-C2AB-BC15-DAED870BF5E3}"/>
              </a:ext>
            </a:extLst>
          </p:cNvPr>
          <p:cNvSpPr>
            <a:spLocks noGrp="1"/>
          </p:cNvSpPr>
          <p:nvPr>
            <p:ph type="title"/>
          </p:nvPr>
        </p:nvSpPr>
        <p:spPr>
          <a:xfrm>
            <a:off x="360485" y="1514168"/>
            <a:ext cx="11471029" cy="2192593"/>
          </a:xfrm>
        </p:spPr>
        <p:txBody>
          <a:bodyPr anchor="b"/>
          <a:lstStyle>
            <a:lvl1pPr>
              <a:defRPr sz="6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BE66FA7-0111-D887-1DAC-083770E09477}"/>
              </a:ext>
            </a:extLst>
          </p:cNvPr>
          <p:cNvSpPr>
            <a:spLocks noGrp="1"/>
          </p:cNvSpPr>
          <p:nvPr>
            <p:ph type="body" idx="1"/>
          </p:nvPr>
        </p:nvSpPr>
        <p:spPr>
          <a:xfrm>
            <a:off x="360485" y="3897059"/>
            <a:ext cx="11471029" cy="1156722"/>
          </a:xfrm>
        </p:spPr>
        <p:txBody>
          <a:bodyPr/>
          <a:lstStyle>
            <a:lvl1pPr marL="0" indent="0">
              <a:buNone/>
              <a:defRPr sz="2400">
                <a:solidFill>
                  <a:schemeClr val="accent5"/>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4DE0AC-4AF3-9CA4-4072-6837465B629E}"/>
              </a:ext>
            </a:extLst>
          </p:cNvPr>
          <p:cNvSpPr>
            <a:spLocks noGrp="1"/>
          </p:cNvSpPr>
          <p:nvPr>
            <p:ph type="dt" sz="half" idx="10"/>
          </p:nvPr>
        </p:nvSpPr>
        <p:spPr/>
        <p:txBody>
          <a:bodyPr/>
          <a:lstStyle>
            <a:lvl1pPr>
              <a:defRPr>
                <a:solidFill>
                  <a:schemeClr val="accent5"/>
                </a:solidFill>
              </a:defRPr>
            </a:lvl1pPr>
          </a:lstStyle>
          <a:p>
            <a:fld id="{DD957836-4A60-5349-A25D-CC7256566827}" type="datetime1">
              <a:rPr lang="en-US" smtClean="0"/>
              <a:t>8/23/2025</a:t>
            </a:fld>
            <a:endParaRPr lang="en-US" dirty="0"/>
          </a:p>
        </p:txBody>
      </p:sp>
      <p:sp>
        <p:nvSpPr>
          <p:cNvPr id="5" name="Footer Placeholder 4">
            <a:extLst>
              <a:ext uri="{FF2B5EF4-FFF2-40B4-BE49-F238E27FC236}">
                <a16:creationId xmlns:a16="http://schemas.microsoft.com/office/drawing/2014/main" id="{A947B5A7-DC61-9FF4-875F-E795D073F015}"/>
              </a:ext>
            </a:extLst>
          </p:cNvPr>
          <p:cNvSpPr>
            <a:spLocks noGrp="1"/>
          </p:cNvSpPr>
          <p:nvPr>
            <p:ph type="ftr" sz="quarter" idx="11"/>
          </p:nvPr>
        </p:nvSpPr>
        <p:spPr/>
        <p:txBody>
          <a:bodyPr/>
          <a:lstStyle>
            <a:lvl1pPr>
              <a:defRPr>
                <a:solidFill>
                  <a:schemeClr val="accent5"/>
                </a:solidFill>
              </a:defRPr>
            </a:lvl1pPr>
          </a:lstStyle>
          <a:p>
            <a:r>
              <a:rPr lang="en-US" dirty="0"/>
              <a:t>University of Louisiana Monroe / Name of College, School, or Department</a:t>
            </a:r>
          </a:p>
        </p:txBody>
      </p:sp>
      <p:sp>
        <p:nvSpPr>
          <p:cNvPr id="6" name="Slide Number Placeholder 5">
            <a:extLst>
              <a:ext uri="{FF2B5EF4-FFF2-40B4-BE49-F238E27FC236}">
                <a16:creationId xmlns:a16="http://schemas.microsoft.com/office/drawing/2014/main" id="{6FF95123-A753-69FC-B1D6-52FDC362221D}"/>
              </a:ext>
            </a:extLst>
          </p:cNvPr>
          <p:cNvSpPr>
            <a:spLocks noGrp="1"/>
          </p:cNvSpPr>
          <p:nvPr>
            <p:ph type="sldNum" sz="quarter" idx="12"/>
          </p:nvPr>
        </p:nvSpPr>
        <p:spPr/>
        <p:txBody>
          <a:bodyPr/>
          <a:lstStyle>
            <a:lvl1pPr>
              <a:defRPr>
                <a:solidFill>
                  <a:schemeClr val="accent5"/>
                </a:solidFill>
              </a:defRPr>
            </a:lvl1pPr>
          </a:lstStyle>
          <a:p>
            <a:fld id="{D7873046-1460-A542-9F16-08EC6A4AD1B1}" type="slidenum">
              <a:rPr lang="en-US" smtClean="0"/>
              <a:pPr/>
              <a:t>‹#›</a:t>
            </a:fld>
            <a:endParaRPr lang="en-US" dirty="0"/>
          </a:p>
        </p:txBody>
      </p:sp>
      <p:sp>
        <p:nvSpPr>
          <p:cNvPr id="7" name="Right Triangle 6">
            <a:extLst>
              <a:ext uri="{FF2B5EF4-FFF2-40B4-BE49-F238E27FC236}">
                <a16:creationId xmlns:a16="http://schemas.microsoft.com/office/drawing/2014/main" id="{D3BB4052-7C85-CBC3-F134-AD2ABAE9C671}"/>
              </a:ext>
            </a:extLst>
          </p:cNvPr>
          <p:cNvSpPr/>
          <p:nvPr userDrawn="1"/>
        </p:nvSpPr>
        <p:spPr>
          <a:xfrm rot="10800000">
            <a:off x="10618177" y="0"/>
            <a:ext cx="1573823" cy="1573823"/>
          </a:xfrm>
          <a:prstGeom prst="r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logo with a bird and a letter&#10;&#10;Description automatically generated">
            <a:extLst>
              <a:ext uri="{FF2B5EF4-FFF2-40B4-BE49-F238E27FC236}">
                <a16:creationId xmlns:a16="http://schemas.microsoft.com/office/drawing/2014/main" id="{A066E43D-CE36-4FB7-4342-3D183DCD168B}"/>
              </a:ext>
            </a:extLst>
          </p:cNvPr>
          <p:cNvPicPr>
            <a:picLocks noChangeAspect="1"/>
          </p:cNvPicPr>
          <p:nvPr userDrawn="1"/>
        </p:nvPicPr>
        <p:blipFill>
          <a:blip r:embed="rId2"/>
          <a:stretch>
            <a:fillRect/>
          </a:stretch>
        </p:blipFill>
        <p:spPr>
          <a:xfrm>
            <a:off x="10798770" y="180593"/>
            <a:ext cx="1212636" cy="1212636"/>
          </a:xfrm>
          <a:prstGeom prst="rect">
            <a:avLst/>
          </a:prstGeom>
        </p:spPr>
      </p:pic>
      <p:sp>
        <p:nvSpPr>
          <p:cNvPr id="9" name="Rectangle 8">
            <a:extLst>
              <a:ext uri="{FF2B5EF4-FFF2-40B4-BE49-F238E27FC236}">
                <a16:creationId xmlns:a16="http://schemas.microsoft.com/office/drawing/2014/main" id="{F77ED60F-42E9-ABED-DFD6-F5DDBA655701}"/>
              </a:ext>
            </a:extLst>
          </p:cNvPr>
          <p:cNvSpPr/>
          <p:nvPr userDrawn="1"/>
        </p:nvSpPr>
        <p:spPr>
          <a:xfrm>
            <a:off x="-1469" y="6050708"/>
            <a:ext cx="12192001"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451180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6BBE-3DD8-B0D1-322B-D4DF63951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80285-9179-F99E-851E-2CC0C9929D52}"/>
              </a:ext>
            </a:extLst>
          </p:cNvPr>
          <p:cNvSpPr>
            <a:spLocks noGrp="1"/>
          </p:cNvSpPr>
          <p:nvPr>
            <p:ph sz="half" idx="1"/>
          </p:nvPr>
        </p:nvSpPr>
        <p:spPr>
          <a:xfrm>
            <a:off x="360485" y="1825625"/>
            <a:ext cx="5659315" cy="42075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1C21EB3-8F99-97E5-A177-2F76FA4235DA}"/>
              </a:ext>
            </a:extLst>
          </p:cNvPr>
          <p:cNvSpPr>
            <a:spLocks noGrp="1"/>
          </p:cNvSpPr>
          <p:nvPr>
            <p:ph sz="half" idx="2"/>
          </p:nvPr>
        </p:nvSpPr>
        <p:spPr>
          <a:xfrm>
            <a:off x="6172200" y="1825625"/>
            <a:ext cx="5659314" cy="42075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DEF3371-DD0B-4ADF-0B48-81719E8CF8D3}"/>
              </a:ext>
            </a:extLst>
          </p:cNvPr>
          <p:cNvSpPr>
            <a:spLocks noGrp="1"/>
          </p:cNvSpPr>
          <p:nvPr>
            <p:ph type="dt" sz="half" idx="10"/>
          </p:nvPr>
        </p:nvSpPr>
        <p:spPr/>
        <p:txBody>
          <a:bodyPr/>
          <a:lstStyle/>
          <a:p>
            <a:fld id="{75216410-F06A-3043-800B-04AE75A2CA72}" type="datetime1">
              <a:rPr lang="en-US" smtClean="0"/>
              <a:t>8/23/2025</a:t>
            </a:fld>
            <a:endParaRPr lang="en-US"/>
          </a:p>
        </p:txBody>
      </p:sp>
      <p:sp>
        <p:nvSpPr>
          <p:cNvPr id="6" name="Footer Placeholder 5">
            <a:extLst>
              <a:ext uri="{FF2B5EF4-FFF2-40B4-BE49-F238E27FC236}">
                <a16:creationId xmlns:a16="http://schemas.microsoft.com/office/drawing/2014/main" id="{9059767B-4022-AD36-0334-46A0F5FA7A49}"/>
              </a:ext>
            </a:extLst>
          </p:cNvPr>
          <p:cNvSpPr>
            <a:spLocks noGrp="1"/>
          </p:cNvSpPr>
          <p:nvPr>
            <p:ph type="ftr" sz="quarter" idx="11"/>
          </p:nvPr>
        </p:nvSpPr>
        <p:spPr/>
        <p:txBody>
          <a:bodyPr/>
          <a:lstStyle/>
          <a:p>
            <a:r>
              <a:rPr lang="en-US" dirty="0"/>
              <a:t>University of Louisiana Monroe / Name of College, School, or Department</a:t>
            </a:r>
          </a:p>
        </p:txBody>
      </p:sp>
      <p:sp>
        <p:nvSpPr>
          <p:cNvPr id="7" name="Slide Number Placeholder 6">
            <a:extLst>
              <a:ext uri="{FF2B5EF4-FFF2-40B4-BE49-F238E27FC236}">
                <a16:creationId xmlns:a16="http://schemas.microsoft.com/office/drawing/2014/main" id="{D6170286-3AD1-C719-B9ED-75C2856BABAA}"/>
              </a:ext>
            </a:extLst>
          </p:cNvPr>
          <p:cNvSpPr>
            <a:spLocks noGrp="1"/>
          </p:cNvSpPr>
          <p:nvPr>
            <p:ph type="sldNum" sz="quarter" idx="12"/>
          </p:nvPr>
        </p:nvSpPr>
        <p:spPr/>
        <p:txBody>
          <a:bodyPr/>
          <a:lstStyle/>
          <a:p>
            <a:fld id="{D7873046-1460-A542-9F16-08EC6A4AD1B1}" type="slidenum">
              <a:rPr lang="en-US" smtClean="0"/>
              <a:t>‹#›</a:t>
            </a:fld>
            <a:endParaRPr lang="en-US"/>
          </a:p>
        </p:txBody>
      </p:sp>
    </p:spTree>
    <p:extLst>
      <p:ext uri="{BB962C8B-B14F-4D97-AF65-F5344CB8AC3E}">
        <p14:creationId xmlns:p14="http://schemas.microsoft.com/office/powerpoint/2010/main" val="4659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CBC3-D00A-16FB-B6D0-2FB225D9B8C5}"/>
              </a:ext>
            </a:extLst>
          </p:cNvPr>
          <p:cNvSpPr>
            <a:spLocks noGrp="1"/>
          </p:cNvSpPr>
          <p:nvPr>
            <p:ph type="title"/>
          </p:nvPr>
        </p:nvSpPr>
        <p:spPr>
          <a:xfrm>
            <a:off x="360485" y="365125"/>
            <a:ext cx="10269415" cy="1226283"/>
          </a:xfrm>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B2654FA7-01D6-EDE0-FAAA-201CB5B2C7F3}"/>
              </a:ext>
            </a:extLst>
          </p:cNvPr>
          <p:cNvSpPr>
            <a:spLocks noGrp="1"/>
          </p:cNvSpPr>
          <p:nvPr>
            <p:ph sz="half" idx="2"/>
          </p:nvPr>
        </p:nvSpPr>
        <p:spPr>
          <a:xfrm>
            <a:off x="360486" y="1820008"/>
            <a:ext cx="3657599" cy="422257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68DF4A1E-7102-69F7-65A7-2BE5F172AC9B}"/>
              </a:ext>
            </a:extLst>
          </p:cNvPr>
          <p:cNvSpPr>
            <a:spLocks noGrp="1"/>
          </p:cNvSpPr>
          <p:nvPr>
            <p:ph sz="quarter" idx="4"/>
          </p:nvPr>
        </p:nvSpPr>
        <p:spPr>
          <a:xfrm>
            <a:off x="4267200" y="1820008"/>
            <a:ext cx="3657599" cy="422257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920619D-058E-5AF2-BA0B-63F6BB5B6CED}"/>
              </a:ext>
            </a:extLst>
          </p:cNvPr>
          <p:cNvSpPr>
            <a:spLocks noGrp="1"/>
          </p:cNvSpPr>
          <p:nvPr>
            <p:ph type="dt" sz="half" idx="10"/>
          </p:nvPr>
        </p:nvSpPr>
        <p:spPr/>
        <p:txBody>
          <a:bodyPr/>
          <a:lstStyle/>
          <a:p>
            <a:fld id="{B8F9EBA6-5B77-1949-AC1C-EC81457D7A76}" type="datetime1">
              <a:rPr lang="en-US" smtClean="0"/>
              <a:t>8/23/2025</a:t>
            </a:fld>
            <a:endParaRPr lang="en-US"/>
          </a:p>
        </p:txBody>
      </p:sp>
      <p:sp>
        <p:nvSpPr>
          <p:cNvPr id="8" name="Footer Placeholder 7">
            <a:extLst>
              <a:ext uri="{FF2B5EF4-FFF2-40B4-BE49-F238E27FC236}">
                <a16:creationId xmlns:a16="http://schemas.microsoft.com/office/drawing/2014/main" id="{2ADBFF87-A2EE-855A-FA33-C0E6BE572034}"/>
              </a:ext>
            </a:extLst>
          </p:cNvPr>
          <p:cNvSpPr>
            <a:spLocks noGrp="1"/>
          </p:cNvSpPr>
          <p:nvPr>
            <p:ph type="ftr" sz="quarter" idx="11"/>
          </p:nvPr>
        </p:nvSpPr>
        <p:spPr/>
        <p:txBody>
          <a:bodyPr/>
          <a:lstStyle/>
          <a:p>
            <a:r>
              <a:rPr lang="en-US" dirty="0"/>
              <a:t>University of Louisiana Monroe / Name of College, School, or Department</a:t>
            </a:r>
          </a:p>
        </p:txBody>
      </p:sp>
      <p:sp>
        <p:nvSpPr>
          <p:cNvPr id="9" name="Slide Number Placeholder 8">
            <a:extLst>
              <a:ext uri="{FF2B5EF4-FFF2-40B4-BE49-F238E27FC236}">
                <a16:creationId xmlns:a16="http://schemas.microsoft.com/office/drawing/2014/main" id="{98B097A3-9B9E-E480-E0D8-E61314873E8A}"/>
              </a:ext>
            </a:extLst>
          </p:cNvPr>
          <p:cNvSpPr>
            <a:spLocks noGrp="1"/>
          </p:cNvSpPr>
          <p:nvPr>
            <p:ph type="sldNum" sz="quarter" idx="12"/>
          </p:nvPr>
        </p:nvSpPr>
        <p:spPr/>
        <p:txBody>
          <a:bodyPr/>
          <a:lstStyle/>
          <a:p>
            <a:fld id="{D7873046-1460-A542-9F16-08EC6A4AD1B1}" type="slidenum">
              <a:rPr lang="en-US" smtClean="0"/>
              <a:t>‹#›</a:t>
            </a:fld>
            <a:endParaRPr lang="en-US"/>
          </a:p>
        </p:txBody>
      </p:sp>
      <p:sp>
        <p:nvSpPr>
          <p:cNvPr id="11" name="Content Placeholder 5">
            <a:extLst>
              <a:ext uri="{FF2B5EF4-FFF2-40B4-BE49-F238E27FC236}">
                <a16:creationId xmlns:a16="http://schemas.microsoft.com/office/drawing/2014/main" id="{FEB1E0F4-4DE5-2D6C-2834-0F049F391D78}"/>
              </a:ext>
            </a:extLst>
          </p:cNvPr>
          <p:cNvSpPr>
            <a:spLocks noGrp="1"/>
          </p:cNvSpPr>
          <p:nvPr>
            <p:ph sz="quarter" idx="14"/>
          </p:nvPr>
        </p:nvSpPr>
        <p:spPr>
          <a:xfrm>
            <a:off x="8173914" y="1820008"/>
            <a:ext cx="3657599" cy="4222573"/>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6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CBC3-D00A-16FB-B6D0-2FB225D9B8C5}"/>
              </a:ext>
            </a:extLst>
          </p:cNvPr>
          <p:cNvSpPr>
            <a:spLocks noGrp="1"/>
          </p:cNvSpPr>
          <p:nvPr>
            <p:ph type="title"/>
          </p:nvPr>
        </p:nvSpPr>
        <p:spPr>
          <a:xfrm>
            <a:off x="360363" y="3449807"/>
            <a:ext cx="2784229" cy="323596"/>
          </a:xfrm>
        </p:spPr>
        <p:txBody>
          <a:bodyPr anchor="t">
            <a:normAutofit/>
          </a:bodyPr>
          <a:lstStyle>
            <a:lvl1pPr algn="l">
              <a:defRPr sz="1600" b="0" i="1"/>
            </a:lvl1p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1920619D-058E-5AF2-BA0B-63F6BB5B6CED}"/>
              </a:ext>
            </a:extLst>
          </p:cNvPr>
          <p:cNvSpPr>
            <a:spLocks noGrp="1"/>
          </p:cNvSpPr>
          <p:nvPr>
            <p:ph type="dt" sz="half" idx="10"/>
          </p:nvPr>
        </p:nvSpPr>
        <p:spPr/>
        <p:txBody>
          <a:bodyPr/>
          <a:lstStyle/>
          <a:p>
            <a:fld id="{B8F9EBA6-5B77-1949-AC1C-EC81457D7A76}" type="datetime1">
              <a:rPr lang="en-US" smtClean="0"/>
              <a:t>8/23/2025</a:t>
            </a:fld>
            <a:endParaRPr lang="en-US"/>
          </a:p>
        </p:txBody>
      </p:sp>
      <p:sp>
        <p:nvSpPr>
          <p:cNvPr id="8" name="Footer Placeholder 7">
            <a:extLst>
              <a:ext uri="{FF2B5EF4-FFF2-40B4-BE49-F238E27FC236}">
                <a16:creationId xmlns:a16="http://schemas.microsoft.com/office/drawing/2014/main" id="{2ADBFF87-A2EE-855A-FA33-C0E6BE572034}"/>
              </a:ext>
            </a:extLst>
          </p:cNvPr>
          <p:cNvSpPr>
            <a:spLocks noGrp="1"/>
          </p:cNvSpPr>
          <p:nvPr>
            <p:ph type="ftr" sz="quarter" idx="11"/>
          </p:nvPr>
        </p:nvSpPr>
        <p:spPr/>
        <p:txBody>
          <a:bodyPr/>
          <a:lstStyle/>
          <a:p>
            <a:r>
              <a:rPr lang="en-US" dirty="0"/>
              <a:t>University of Louisiana Monroe / Name of College, School, or Department</a:t>
            </a:r>
          </a:p>
        </p:txBody>
      </p:sp>
      <p:sp>
        <p:nvSpPr>
          <p:cNvPr id="9" name="Slide Number Placeholder 8">
            <a:extLst>
              <a:ext uri="{FF2B5EF4-FFF2-40B4-BE49-F238E27FC236}">
                <a16:creationId xmlns:a16="http://schemas.microsoft.com/office/drawing/2014/main" id="{98B097A3-9B9E-E480-E0D8-E61314873E8A}"/>
              </a:ext>
            </a:extLst>
          </p:cNvPr>
          <p:cNvSpPr>
            <a:spLocks noGrp="1"/>
          </p:cNvSpPr>
          <p:nvPr>
            <p:ph type="sldNum" sz="quarter" idx="12"/>
          </p:nvPr>
        </p:nvSpPr>
        <p:spPr/>
        <p:txBody>
          <a:bodyPr/>
          <a:lstStyle/>
          <a:p>
            <a:fld id="{D7873046-1460-A542-9F16-08EC6A4AD1B1}" type="slidenum">
              <a:rPr lang="en-US" smtClean="0"/>
              <a:t>‹#›</a:t>
            </a:fld>
            <a:endParaRPr lang="en-US"/>
          </a:p>
        </p:txBody>
      </p:sp>
      <p:sp>
        <p:nvSpPr>
          <p:cNvPr id="5" name="Picture Placeholder 4">
            <a:extLst>
              <a:ext uri="{FF2B5EF4-FFF2-40B4-BE49-F238E27FC236}">
                <a16:creationId xmlns:a16="http://schemas.microsoft.com/office/drawing/2014/main" id="{46D4DE53-596E-0288-9422-8A49DAB46602}"/>
              </a:ext>
            </a:extLst>
          </p:cNvPr>
          <p:cNvSpPr>
            <a:spLocks noGrp="1"/>
          </p:cNvSpPr>
          <p:nvPr>
            <p:ph type="pic" sz="quarter" idx="13"/>
          </p:nvPr>
        </p:nvSpPr>
        <p:spPr>
          <a:xfrm>
            <a:off x="360484" y="1555421"/>
            <a:ext cx="2784229" cy="1762809"/>
          </a:xfrm>
          <a:pattFill prst="pct25">
            <a:fgClr>
              <a:schemeClr val="accent1"/>
            </a:fgClr>
            <a:bgClr>
              <a:schemeClr val="bg1"/>
            </a:bgClr>
          </a:pattFill>
        </p:spPr>
        <p:txBody>
          <a:bodyPr/>
          <a:lstStyle/>
          <a:p>
            <a:r>
              <a:rPr lang="en-US"/>
              <a:t>Click icon to add picture</a:t>
            </a:r>
          </a:p>
        </p:txBody>
      </p:sp>
      <p:sp>
        <p:nvSpPr>
          <p:cNvPr id="14" name="Picture Placeholder 4">
            <a:extLst>
              <a:ext uri="{FF2B5EF4-FFF2-40B4-BE49-F238E27FC236}">
                <a16:creationId xmlns:a16="http://schemas.microsoft.com/office/drawing/2014/main" id="{03FD17A0-9E53-7215-81A7-F7A3AA1D3C45}"/>
              </a:ext>
            </a:extLst>
          </p:cNvPr>
          <p:cNvSpPr>
            <a:spLocks noGrp="1"/>
          </p:cNvSpPr>
          <p:nvPr>
            <p:ph type="pic" sz="quarter" idx="14"/>
          </p:nvPr>
        </p:nvSpPr>
        <p:spPr>
          <a:xfrm>
            <a:off x="3256084" y="1555421"/>
            <a:ext cx="2784229" cy="1762809"/>
          </a:xfrm>
          <a:pattFill prst="pct25">
            <a:fgClr>
              <a:schemeClr val="accent1"/>
            </a:fgClr>
            <a:bgClr>
              <a:schemeClr val="bg1"/>
            </a:bgClr>
          </a:pattFill>
        </p:spPr>
        <p:txBody>
          <a:bodyPr/>
          <a:lstStyle/>
          <a:p>
            <a:r>
              <a:rPr lang="en-US"/>
              <a:t>Click icon to add picture</a:t>
            </a:r>
            <a:endParaRPr lang="en-US" dirty="0"/>
          </a:p>
        </p:txBody>
      </p:sp>
      <p:sp>
        <p:nvSpPr>
          <p:cNvPr id="15" name="Picture Placeholder 4">
            <a:extLst>
              <a:ext uri="{FF2B5EF4-FFF2-40B4-BE49-F238E27FC236}">
                <a16:creationId xmlns:a16="http://schemas.microsoft.com/office/drawing/2014/main" id="{B9D4C542-7981-3472-0FBC-E7293708B13C}"/>
              </a:ext>
            </a:extLst>
          </p:cNvPr>
          <p:cNvSpPr>
            <a:spLocks noGrp="1"/>
          </p:cNvSpPr>
          <p:nvPr>
            <p:ph type="pic" sz="quarter" idx="15"/>
          </p:nvPr>
        </p:nvSpPr>
        <p:spPr>
          <a:xfrm>
            <a:off x="6151684" y="1555420"/>
            <a:ext cx="2784229" cy="1762809"/>
          </a:xfrm>
          <a:pattFill prst="pct25">
            <a:fgClr>
              <a:schemeClr val="accent1"/>
            </a:fgClr>
            <a:bgClr>
              <a:schemeClr val="bg1"/>
            </a:bgClr>
          </a:pattFill>
        </p:spPr>
        <p:txBody>
          <a:bodyPr/>
          <a:lstStyle/>
          <a:p>
            <a:r>
              <a:rPr lang="en-US"/>
              <a:t>Click icon to add picture</a:t>
            </a:r>
          </a:p>
        </p:txBody>
      </p:sp>
      <p:sp>
        <p:nvSpPr>
          <p:cNvPr id="16" name="Picture Placeholder 4">
            <a:extLst>
              <a:ext uri="{FF2B5EF4-FFF2-40B4-BE49-F238E27FC236}">
                <a16:creationId xmlns:a16="http://schemas.microsoft.com/office/drawing/2014/main" id="{395A7E97-3533-B68F-E8C0-56ADC1B2FCBE}"/>
              </a:ext>
            </a:extLst>
          </p:cNvPr>
          <p:cNvSpPr>
            <a:spLocks noGrp="1"/>
          </p:cNvSpPr>
          <p:nvPr>
            <p:ph type="pic" sz="quarter" idx="16"/>
          </p:nvPr>
        </p:nvSpPr>
        <p:spPr>
          <a:xfrm>
            <a:off x="9047284" y="1555419"/>
            <a:ext cx="2784229" cy="1762809"/>
          </a:xfrm>
          <a:pattFill prst="pct25">
            <a:fgClr>
              <a:schemeClr val="accent1"/>
            </a:fgClr>
            <a:bgClr>
              <a:schemeClr val="bg1"/>
            </a:bgClr>
          </a:pattFill>
        </p:spPr>
        <p:txBody>
          <a:bodyPr/>
          <a:lstStyle/>
          <a:p>
            <a:r>
              <a:rPr lang="en-US"/>
              <a:t>Click icon to add picture</a:t>
            </a:r>
          </a:p>
        </p:txBody>
      </p:sp>
      <p:sp>
        <p:nvSpPr>
          <p:cNvPr id="18" name="Text Placeholder 17">
            <a:extLst>
              <a:ext uri="{FF2B5EF4-FFF2-40B4-BE49-F238E27FC236}">
                <a16:creationId xmlns:a16="http://schemas.microsoft.com/office/drawing/2014/main" id="{73861DD8-F81B-FD67-B6AA-BA0B9E6E2674}"/>
              </a:ext>
            </a:extLst>
          </p:cNvPr>
          <p:cNvSpPr>
            <a:spLocks noGrp="1"/>
          </p:cNvSpPr>
          <p:nvPr>
            <p:ph type="body" sz="quarter" idx="17"/>
          </p:nvPr>
        </p:nvSpPr>
        <p:spPr>
          <a:xfrm>
            <a:off x="360363" y="4312116"/>
            <a:ext cx="2784475" cy="1637098"/>
          </a:xfrm>
        </p:spPr>
        <p:txBody>
          <a:bodyPr>
            <a:normAutofit/>
          </a:bodyPr>
          <a:lstStyle>
            <a:lvl1pPr>
              <a:defRPr sz="1400"/>
            </a:lvl1pPr>
          </a:lstStyle>
          <a:p>
            <a:pPr lvl="0"/>
            <a:r>
              <a:rPr lang="en-US"/>
              <a:t>Click to edit Master text styles</a:t>
            </a:r>
          </a:p>
        </p:txBody>
      </p:sp>
      <p:sp>
        <p:nvSpPr>
          <p:cNvPr id="19" name="Title 1">
            <a:extLst>
              <a:ext uri="{FF2B5EF4-FFF2-40B4-BE49-F238E27FC236}">
                <a16:creationId xmlns:a16="http://schemas.microsoft.com/office/drawing/2014/main" id="{1FFDFF32-DF30-B006-4AB4-092EBEDDDEDD}"/>
              </a:ext>
            </a:extLst>
          </p:cNvPr>
          <p:cNvSpPr txBox="1">
            <a:spLocks/>
          </p:cNvSpPr>
          <p:nvPr userDrawn="1"/>
        </p:nvSpPr>
        <p:spPr>
          <a:xfrm>
            <a:off x="360363" y="517525"/>
            <a:ext cx="10421937" cy="11042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dirty="0"/>
              <a:t>Click to edit Master title style</a:t>
            </a:r>
          </a:p>
        </p:txBody>
      </p:sp>
      <p:sp>
        <p:nvSpPr>
          <p:cNvPr id="23" name="Text Placeholder 17">
            <a:extLst>
              <a:ext uri="{FF2B5EF4-FFF2-40B4-BE49-F238E27FC236}">
                <a16:creationId xmlns:a16="http://schemas.microsoft.com/office/drawing/2014/main" id="{BEC0A61D-6A24-040D-D970-27C69B7EE449}"/>
              </a:ext>
            </a:extLst>
          </p:cNvPr>
          <p:cNvSpPr>
            <a:spLocks noGrp="1"/>
          </p:cNvSpPr>
          <p:nvPr>
            <p:ph type="body" sz="quarter" idx="18"/>
          </p:nvPr>
        </p:nvSpPr>
        <p:spPr>
          <a:xfrm>
            <a:off x="360117" y="3856943"/>
            <a:ext cx="2784475" cy="323596"/>
          </a:xfrm>
        </p:spPr>
        <p:txBody>
          <a:bodyPr anchor="t">
            <a:normAutofit/>
          </a:bodyPr>
          <a:lstStyle>
            <a:lvl1pPr>
              <a:defRPr sz="1600" b="1"/>
            </a:lvl1pPr>
          </a:lstStyle>
          <a:p>
            <a:pPr lvl="0"/>
            <a:r>
              <a:rPr lang="en-US"/>
              <a:t>Click to edit Master text styles</a:t>
            </a:r>
          </a:p>
        </p:txBody>
      </p:sp>
      <p:sp>
        <p:nvSpPr>
          <p:cNvPr id="24" name="Title 1">
            <a:extLst>
              <a:ext uri="{FF2B5EF4-FFF2-40B4-BE49-F238E27FC236}">
                <a16:creationId xmlns:a16="http://schemas.microsoft.com/office/drawing/2014/main" id="{99A3D378-E706-E036-C818-9008C7DA2980}"/>
              </a:ext>
            </a:extLst>
          </p:cNvPr>
          <p:cNvSpPr txBox="1">
            <a:spLocks/>
          </p:cNvSpPr>
          <p:nvPr userDrawn="1"/>
        </p:nvSpPr>
        <p:spPr>
          <a:xfrm>
            <a:off x="3255838" y="3456551"/>
            <a:ext cx="2784229" cy="3235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1600" b="0" i="1" kern="1200">
                <a:solidFill>
                  <a:schemeClr val="tx2"/>
                </a:solidFill>
                <a:latin typeface="+mj-lt"/>
                <a:ea typeface="+mj-ea"/>
                <a:cs typeface="+mj-cs"/>
              </a:defRPr>
            </a:lvl1pPr>
          </a:lstStyle>
          <a:p>
            <a:r>
              <a:rPr lang="en-US" dirty="0"/>
              <a:t>Click to edit Master title style</a:t>
            </a:r>
          </a:p>
        </p:txBody>
      </p:sp>
      <p:sp>
        <p:nvSpPr>
          <p:cNvPr id="25" name="Text Placeholder 17">
            <a:extLst>
              <a:ext uri="{FF2B5EF4-FFF2-40B4-BE49-F238E27FC236}">
                <a16:creationId xmlns:a16="http://schemas.microsoft.com/office/drawing/2014/main" id="{2F3E8414-2D2F-C105-E280-80C662CC8B83}"/>
              </a:ext>
            </a:extLst>
          </p:cNvPr>
          <p:cNvSpPr>
            <a:spLocks noGrp="1"/>
          </p:cNvSpPr>
          <p:nvPr>
            <p:ph type="body" sz="quarter" idx="19"/>
          </p:nvPr>
        </p:nvSpPr>
        <p:spPr>
          <a:xfrm>
            <a:off x="3255838" y="4318860"/>
            <a:ext cx="2784475" cy="1637098"/>
          </a:xfrm>
        </p:spPr>
        <p:txBody>
          <a:bodyPr>
            <a:normAutofit/>
          </a:bodyPr>
          <a:lstStyle>
            <a:lvl1pPr>
              <a:defRPr sz="1400"/>
            </a:lvl1pPr>
          </a:lstStyle>
          <a:p>
            <a:pPr lvl="0"/>
            <a:r>
              <a:rPr lang="en-US"/>
              <a:t>Click to edit Master text styles</a:t>
            </a:r>
          </a:p>
        </p:txBody>
      </p:sp>
      <p:sp>
        <p:nvSpPr>
          <p:cNvPr id="26" name="Text Placeholder 17">
            <a:extLst>
              <a:ext uri="{FF2B5EF4-FFF2-40B4-BE49-F238E27FC236}">
                <a16:creationId xmlns:a16="http://schemas.microsoft.com/office/drawing/2014/main" id="{8E2409EB-783A-A91C-9CC6-17016DD2E9E8}"/>
              </a:ext>
            </a:extLst>
          </p:cNvPr>
          <p:cNvSpPr>
            <a:spLocks noGrp="1"/>
          </p:cNvSpPr>
          <p:nvPr>
            <p:ph type="body" sz="quarter" idx="20"/>
          </p:nvPr>
        </p:nvSpPr>
        <p:spPr>
          <a:xfrm>
            <a:off x="3255592" y="3863687"/>
            <a:ext cx="2784475" cy="323596"/>
          </a:xfrm>
        </p:spPr>
        <p:txBody>
          <a:bodyPr anchor="t">
            <a:normAutofit/>
          </a:bodyPr>
          <a:lstStyle>
            <a:lvl1pPr>
              <a:defRPr sz="1600" b="1"/>
            </a:lvl1pPr>
          </a:lstStyle>
          <a:p>
            <a:pPr lvl="0"/>
            <a:r>
              <a:rPr lang="en-US"/>
              <a:t>Click to edit Master text styles</a:t>
            </a:r>
          </a:p>
        </p:txBody>
      </p:sp>
      <p:sp>
        <p:nvSpPr>
          <p:cNvPr id="27" name="Title 1">
            <a:extLst>
              <a:ext uri="{FF2B5EF4-FFF2-40B4-BE49-F238E27FC236}">
                <a16:creationId xmlns:a16="http://schemas.microsoft.com/office/drawing/2014/main" id="{3B2EE30F-7271-4E4E-B819-158E36B9D495}"/>
              </a:ext>
            </a:extLst>
          </p:cNvPr>
          <p:cNvSpPr txBox="1">
            <a:spLocks/>
          </p:cNvSpPr>
          <p:nvPr userDrawn="1"/>
        </p:nvSpPr>
        <p:spPr>
          <a:xfrm>
            <a:off x="6151684" y="3449807"/>
            <a:ext cx="2784229" cy="3235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1600" b="0" i="1" kern="1200">
                <a:solidFill>
                  <a:schemeClr val="tx2"/>
                </a:solidFill>
                <a:latin typeface="+mj-lt"/>
                <a:ea typeface="+mj-ea"/>
                <a:cs typeface="+mj-cs"/>
              </a:defRPr>
            </a:lvl1pPr>
          </a:lstStyle>
          <a:p>
            <a:r>
              <a:rPr lang="en-US" dirty="0"/>
              <a:t>Click to edit Master title style</a:t>
            </a:r>
          </a:p>
        </p:txBody>
      </p:sp>
      <p:sp>
        <p:nvSpPr>
          <p:cNvPr id="28" name="Text Placeholder 17">
            <a:extLst>
              <a:ext uri="{FF2B5EF4-FFF2-40B4-BE49-F238E27FC236}">
                <a16:creationId xmlns:a16="http://schemas.microsoft.com/office/drawing/2014/main" id="{FEAB3655-FE0D-46CF-C91B-58BD20649F36}"/>
              </a:ext>
            </a:extLst>
          </p:cNvPr>
          <p:cNvSpPr>
            <a:spLocks noGrp="1"/>
          </p:cNvSpPr>
          <p:nvPr>
            <p:ph type="body" sz="quarter" idx="21"/>
          </p:nvPr>
        </p:nvSpPr>
        <p:spPr>
          <a:xfrm>
            <a:off x="6151684" y="4312116"/>
            <a:ext cx="2784475" cy="1637098"/>
          </a:xfrm>
        </p:spPr>
        <p:txBody>
          <a:bodyPr>
            <a:normAutofit/>
          </a:bodyPr>
          <a:lstStyle>
            <a:lvl1pPr>
              <a:defRPr sz="1400"/>
            </a:lvl1pPr>
          </a:lstStyle>
          <a:p>
            <a:pPr lvl="0"/>
            <a:r>
              <a:rPr lang="en-US"/>
              <a:t>Click to edit Master text styles</a:t>
            </a:r>
          </a:p>
        </p:txBody>
      </p:sp>
      <p:sp>
        <p:nvSpPr>
          <p:cNvPr id="29" name="Text Placeholder 17">
            <a:extLst>
              <a:ext uri="{FF2B5EF4-FFF2-40B4-BE49-F238E27FC236}">
                <a16:creationId xmlns:a16="http://schemas.microsoft.com/office/drawing/2014/main" id="{5E4B1332-076B-F05D-6355-12CB8314D151}"/>
              </a:ext>
            </a:extLst>
          </p:cNvPr>
          <p:cNvSpPr>
            <a:spLocks noGrp="1"/>
          </p:cNvSpPr>
          <p:nvPr>
            <p:ph type="body" sz="quarter" idx="22"/>
          </p:nvPr>
        </p:nvSpPr>
        <p:spPr>
          <a:xfrm>
            <a:off x="6151438" y="3856943"/>
            <a:ext cx="2784475" cy="323596"/>
          </a:xfrm>
        </p:spPr>
        <p:txBody>
          <a:bodyPr anchor="t">
            <a:normAutofit/>
          </a:bodyPr>
          <a:lstStyle>
            <a:lvl1pPr>
              <a:defRPr sz="1600" b="1"/>
            </a:lvl1pPr>
          </a:lstStyle>
          <a:p>
            <a:pPr lvl="0"/>
            <a:r>
              <a:rPr lang="en-US"/>
              <a:t>Click to edit Master text styles</a:t>
            </a:r>
          </a:p>
        </p:txBody>
      </p:sp>
      <p:sp>
        <p:nvSpPr>
          <p:cNvPr id="30" name="Title 1">
            <a:extLst>
              <a:ext uri="{FF2B5EF4-FFF2-40B4-BE49-F238E27FC236}">
                <a16:creationId xmlns:a16="http://schemas.microsoft.com/office/drawing/2014/main" id="{92F18E34-D773-B80F-F096-43E94748CDCF}"/>
              </a:ext>
            </a:extLst>
          </p:cNvPr>
          <p:cNvSpPr txBox="1">
            <a:spLocks/>
          </p:cNvSpPr>
          <p:nvPr userDrawn="1"/>
        </p:nvSpPr>
        <p:spPr>
          <a:xfrm>
            <a:off x="9046913" y="3425787"/>
            <a:ext cx="2784229" cy="32359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1600" b="0" i="1" kern="1200">
                <a:solidFill>
                  <a:schemeClr val="tx2"/>
                </a:solidFill>
                <a:latin typeface="+mj-lt"/>
                <a:ea typeface="+mj-ea"/>
                <a:cs typeface="+mj-cs"/>
              </a:defRPr>
            </a:lvl1pPr>
          </a:lstStyle>
          <a:p>
            <a:r>
              <a:rPr lang="en-US" dirty="0"/>
              <a:t>Click to edit Master title style</a:t>
            </a:r>
          </a:p>
        </p:txBody>
      </p:sp>
      <p:sp>
        <p:nvSpPr>
          <p:cNvPr id="31" name="Text Placeholder 17">
            <a:extLst>
              <a:ext uri="{FF2B5EF4-FFF2-40B4-BE49-F238E27FC236}">
                <a16:creationId xmlns:a16="http://schemas.microsoft.com/office/drawing/2014/main" id="{414B6B87-E596-54E5-B7EE-9200DF3E9171}"/>
              </a:ext>
            </a:extLst>
          </p:cNvPr>
          <p:cNvSpPr>
            <a:spLocks noGrp="1"/>
          </p:cNvSpPr>
          <p:nvPr>
            <p:ph type="body" sz="quarter" idx="23"/>
          </p:nvPr>
        </p:nvSpPr>
        <p:spPr>
          <a:xfrm>
            <a:off x="9046913" y="4288096"/>
            <a:ext cx="2784475" cy="1637098"/>
          </a:xfrm>
        </p:spPr>
        <p:txBody>
          <a:bodyPr>
            <a:normAutofit/>
          </a:bodyPr>
          <a:lstStyle>
            <a:lvl1pPr>
              <a:defRPr sz="1400"/>
            </a:lvl1pPr>
          </a:lstStyle>
          <a:p>
            <a:pPr lvl="0"/>
            <a:r>
              <a:rPr lang="en-US"/>
              <a:t>Click to edit Master text styles</a:t>
            </a:r>
          </a:p>
        </p:txBody>
      </p:sp>
      <p:sp>
        <p:nvSpPr>
          <p:cNvPr id="32" name="Text Placeholder 17">
            <a:extLst>
              <a:ext uri="{FF2B5EF4-FFF2-40B4-BE49-F238E27FC236}">
                <a16:creationId xmlns:a16="http://schemas.microsoft.com/office/drawing/2014/main" id="{C1D9D904-EF5A-9684-A55B-51DE6B92961F}"/>
              </a:ext>
            </a:extLst>
          </p:cNvPr>
          <p:cNvSpPr>
            <a:spLocks noGrp="1"/>
          </p:cNvSpPr>
          <p:nvPr>
            <p:ph type="body" sz="quarter" idx="24"/>
          </p:nvPr>
        </p:nvSpPr>
        <p:spPr>
          <a:xfrm>
            <a:off x="9046667" y="3832923"/>
            <a:ext cx="2784475" cy="323596"/>
          </a:xfrm>
        </p:spPr>
        <p:txBody>
          <a:bodyPr anchor="t">
            <a:normAutofit/>
          </a:bodyPr>
          <a:lstStyle>
            <a:lvl1pPr>
              <a:defRPr sz="1600" b="1"/>
            </a:lvl1pPr>
          </a:lstStyle>
          <a:p>
            <a:pPr lvl="0"/>
            <a:r>
              <a:rPr lang="en-US"/>
              <a:t>Click to edit Master text styles</a:t>
            </a:r>
          </a:p>
        </p:txBody>
      </p:sp>
    </p:spTree>
    <p:extLst>
      <p:ext uri="{BB962C8B-B14F-4D97-AF65-F5344CB8AC3E}">
        <p14:creationId xmlns:p14="http://schemas.microsoft.com/office/powerpoint/2010/main" val="12976205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1B3597-22DC-A007-D915-499430CDA9D7}"/>
              </a:ext>
            </a:extLst>
          </p:cNvPr>
          <p:cNvSpPr>
            <a:spLocks noGrp="1"/>
          </p:cNvSpPr>
          <p:nvPr>
            <p:ph type="title"/>
          </p:nvPr>
        </p:nvSpPr>
        <p:spPr>
          <a:xfrm>
            <a:off x="360485" y="365125"/>
            <a:ext cx="1025769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CF92F8-D0A5-4B97-798E-A083120B5019}"/>
              </a:ext>
            </a:extLst>
          </p:cNvPr>
          <p:cNvSpPr>
            <a:spLocks noGrp="1"/>
          </p:cNvSpPr>
          <p:nvPr>
            <p:ph type="body" idx="1"/>
          </p:nvPr>
        </p:nvSpPr>
        <p:spPr>
          <a:xfrm>
            <a:off x="360485" y="1847850"/>
            <a:ext cx="11473961" cy="4214181"/>
          </a:xfrm>
          <a:prstGeom prst="rect">
            <a:avLst/>
          </a:prstGeom>
        </p:spPr>
        <p:txBody>
          <a:bodyPr vert="horz" lIns="91440" tIns="45720" rIns="91440" bIns="45720" rtlCol="0">
            <a:normAutofit/>
          </a:bodyPr>
          <a:lstStyle/>
          <a:p>
            <a:pPr lvl="0"/>
            <a:r>
              <a:rPr lang="en-US" dirty="0"/>
              <a:t>Add Subtitle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3F47E8D-3C74-88D9-17B2-954EDB16A2E8}"/>
              </a:ext>
            </a:extLst>
          </p:cNvPr>
          <p:cNvSpPr>
            <a:spLocks noGrp="1"/>
          </p:cNvSpPr>
          <p:nvPr>
            <p:ph type="dt" sz="half" idx="2"/>
          </p:nvPr>
        </p:nvSpPr>
        <p:spPr>
          <a:xfrm>
            <a:off x="10093569" y="6356350"/>
            <a:ext cx="905608"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CDF6D7-C924-5846-B0D0-0E173AA62CC8}" type="datetime1">
              <a:rPr lang="en-US" smtClean="0"/>
              <a:t>8/23/2025</a:t>
            </a:fld>
            <a:endParaRPr lang="en-US" dirty="0"/>
          </a:p>
        </p:txBody>
      </p:sp>
      <p:sp>
        <p:nvSpPr>
          <p:cNvPr id="5" name="Footer Placeholder 4">
            <a:extLst>
              <a:ext uri="{FF2B5EF4-FFF2-40B4-BE49-F238E27FC236}">
                <a16:creationId xmlns:a16="http://schemas.microsoft.com/office/drawing/2014/main" id="{74601AD9-B145-D009-735F-500EB65FB49B}"/>
              </a:ext>
            </a:extLst>
          </p:cNvPr>
          <p:cNvSpPr>
            <a:spLocks noGrp="1"/>
          </p:cNvSpPr>
          <p:nvPr>
            <p:ph type="ftr" sz="quarter" idx="3"/>
          </p:nvPr>
        </p:nvSpPr>
        <p:spPr>
          <a:xfrm>
            <a:off x="360485" y="6356350"/>
            <a:ext cx="9574823"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dirty="0"/>
              <a:t>University of Louisiana Monroe / Name of College, School, or Department</a:t>
            </a:r>
          </a:p>
        </p:txBody>
      </p:sp>
      <p:sp>
        <p:nvSpPr>
          <p:cNvPr id="6" name="Slide Number Placeholder 5">
            <a:extLst>
              <a:ext uri="{FF2B5EF4-FFF2-40B4-BE49-F238E27FC236}">
                <a16:creationId xmlns:a16="http://schemas.microsoft.com/office/drawing/2014/main" id="{DE8BB98F-477A-6A53-A596-4CD44FBA8DBF}"/>
              </a:ext>
            </a:extLst>
          </p:cNvPr>
          <p:cNvSpPr>
            <a:spLocks noGrp="1"/>
          </p:cNvSpPr>
          <p:nvPr>
            <p:ph type="sldNum" sz="quarter" idx="4"/>
          </p:nvPr>
        </p:nvSpPr>
        <p:spPr>
          <a:xfrm>
            <a:off x="11157438" y="6356350"/>
            <a:ext cx="67407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873046-1460-A542-9F16-08EC6A4AD1B1}" type="slidenum">
              <a:rPr lang="en-US" smtClean="0"/>
              <a:t>‹#›</a:t>
            </a:fld>
            <a:endParaRPr lang="en-US" dirty="0"/>
          </a:p>
        </p:txBody>
      </p:sp>
      <p:sp>
        <p:nvSpPr>
          <p:cNvPr id="7" name="Right Triangle 6">
            <a:extLst>
              <a:ext uri="{FF2B5EF4-FFF2-40B4-BE49-F238E27FC236}">
                <a16:creationId xmlns:a16="http://schemas.microsoft.com/office/drawing/2014/main" id="{E69019FB-C853-3FDE-3631-C7C3C07BB9C2}"/>
              </a:ext>
            </a:extLst>
          </p:cNvPr>
          <p:cNvSpPr/>
          <p:nvPr userDrawn="1"/>
        </p:nvSpPr>
        <p:spPr>
          <a:xfrm rot="10800000">
            <a:off x="10618177" y="0"/>
            <a:ext cx="1573823" cy="157382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logo with a bird and a letter&#10;&#10;Description automatically generated">
            <a:extLst>
              <a:ext uri="{FF2B5EF4-FFF2-40B4-BE49-F238E27FC236}">
                <a16:creationId xmlns:a16="http://schemas.microsoft.com/office/drawing/2014/main" id="{3C659B19-8F88-100E-1705-FA7A70120676}"/>
              </a:ext>
            </a:extLst>
          </p:cNvPr>
          <p:cNvPicPr>
            <a:picLocks noChangeAspect="1"/>
          </p:cNvPicPr>
          <p:nvPr userDrawn="1"/>
        </p:nvPicPr>
        <p:blipFill>
          <a:blip r:embed="rId34"/>
          <a:stretch>
            <a:fillRect/>
          </a:stretch>
        </p:blipFill>
        <p:spPr>
          <a:xfrm>
            <a:off x="10798770" y="180593"/>
            <a:ext cx="1212636" cy="1212636"/>
          </a:xfrm>
          <a:prstGeom prst="rect">
            <a:avLst/>
          </a:prstGeom>
        </p:spPr>
      </p:pic>
      <p:sp>
        <p:nvSpPr>
          <p:cNvPr id="9" name="Rectangle 8">
            <a:extLst>
              <a:ext uri="{FF2B5EF4-FFF2-40B4-BE49-F238E27FC236}">
                <a16:creationId xmlns:a16="http://schemas.microsoft.com/office/drawing/2014/main" id="{58D18DD6-6C19-2190-E2CD-5140193E57E3}"/>
              </a:ext>
            </a:extLst>
          </p:cNvPr>
          <p:cNvSpPr/>
          <p:nvPr userDrawn="1"/>
        </p:nvSpPr>
        <p:spPr>
          <a:xfrm>
            <a:off x="-1" y="6153469"/>
            <a:ext cx="12192001"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99438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2" r:id="rId3"/>
    <p:sldLayoutId id="2147483650" r:id="rId4"/>
    <p:sldLayoutId id="2147483651" r:id="rId5"/>
    <p:sldLayoutId id="2147483663" r:id="rId6"/>
    <p:sldLayoutId id="2147483652" r:id="rId7"/>
    <p:sldLayoutId id="2147483660" r:id="rId8"/>
    <p:sldLayoutId id="2147483670" r:id="rId9"/>
    <p:sldLayoutId id="2147483654" r:id="rId10"/>
    <p:sldLayoutId id="2147483661" r:id="rId11"/>
    <p:sldLayoutId id="2147483664" r:id="rId12"/>
    <p:sldLayoutId id="2147483665" r:id="rId13"/>
    <p:sldLayoutId id="2147483655" r:id="rId14"/>
    <p:sldLayoutId id="2147483656" r:id="rId15"/>
    <p:sldLayoutId id="2147483657" r:id="rId16"/>
    <p:sldLayoutId id="2147483666" r:id="rId17"/>
    <p:sldLayoutId id="2147483668" r:id="rId18"/>
    <p:sldLayoutId id="2147483667" r:id="rId19"/>
    <p:sldLayoutId id="2147483669" r:id="rId20"/>
    <p:sldLayoutId id="2147483658" r:id="rId21"/>
    <p:sldLayoutId id="2147483659"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600"/>
        </a:spcBef>
        <a:buClr>
          <a:schemeClr val="tx2"/>
        </a:buClr>
        <a:buFont typeface="Arial" panose="020B0604020202020204" pitchFamily="34" charset="0"/>
        <a:buNone/>
        <a:defRPr sz="2800" kern="1200">
          <a:solidFill>
            <a:schemeClr val="tx1"/>
          </a:solidFill>
          <a:latin typeface="+mn-lt"/>
          <a:ea typeface="+mn-ea"/>
          <a:cs typeface="+mn-cs"/>
        </a:defRPr>
      </a:lvl1pPr>
      <a:lvl2pPr marL="234950" indent="-234950" algn="l" defTabSz="914400" rtl="0" eaLnBrk="1" latinLnBrk="0" hangingPunct="1">
        <a:lnSpc>
          <a:spcPct val="90000"/>
        </a:lnSpc>
        <a:spcBef>
          <a:spcPts val="600"/>
        </a:spcBef>
        <a:buClr>
          <a:schemeClr val="tx2"/>
        </a:buClr>
        <a:buFont typeface="Arial" panose="020B0604020202020204" pitchFamily="34" charset="0"/>
        <a:buChar char="•"/>
        <a:tabLst/>
        <a:defRPr sz="2400" kern="1200">
          <a:solidFill>
            <a:schemeClr val="tx1"/>
          </a:solidFill>
          <a:latin typeface="+mn-lt"/>
          <a:ea typeface="+mn-ea"/>
          <a:cs typeface="+mn-cs"/>
        </a:defRPr>
      </a:lvl2pPr>
      <a:lvl3pPr marL="515938" indent="-227013" algn="l" defTabSz="914400" rtl="0" eaLnBrk="1" latinLnBrk="0" hangingPunct="1">
        <a:lnSpc>
          <a:spcPct val="90000"/>
        </a:lnSpc>
        <a:spcBef>
          <a:spcPts val="600"/>
        </a:spcBef>
        <a:buClr>
          <a:schemeClr val="tx2"/>
        </a:buClr>
        <a:buFont typeface="System Font Regular"/>
        <a:buChar char="⁃"/>
        <a:tabLst/>
        <a:defRPr sz="2000" kern="1200">
          <a:solidFill>
            <a:schemeClr val="tx1"/>
          </a:solidFill>
          <a:latin typeface="+mn-lt"/>
          <a:ea typeface="+mn-ea"/>
          <a:cs typeface="+mn-cs"/>
        </a:defRPr>
      </a:lvl3pPr>
      <a:lvl4pPr marL="742950" indent="-227013" algn="l" defTabSz="914400" rtl="0" eaLnBrk="1" latinLnBrk="0" hangingPunct="1">
        <a:lnSpc>
          <a:spcPct val="90000"/>
        </a:lnSpc>
        <a:spcBef>
          <a:spcPts val="600"/>
        </a:spcBef>
        <a:buClr>
          <a:schemeClr val="tx2"/>
        </a:buClr>
        <a:buFont typeface="Arial" panose="020B0604020202020204" pitchFamily="34" charset="0"/>
        <a:buChar char="•"/>
        <a:tabLst/>
        <a:defRPr sz="1800" kern="1200">
          <a:solidFill>
            <a:schemeClr val="tx1"/>
          </a:solidFill>
          <a:latin typeface="+mn-lt"/>
          <a:ea typeface="+mn-ea"/>
          <a:cs typeface="+mn-cs"/>
        </a:defRPr>
      </a:lvl4pPr>
      <a:lvl5pPr marL="1033463" indent="-228600" algn="l" defTabSz="914400" rtl="0" eaLnBrk="1" latinLnBrk="0" hangingPunct="1">
        <a:lnSpc>
          <a:spcPct val="90000"/>
        </a:lnSpc>
        <a:spcBef>
          <a:spcPts val="600"/>
        </a:spcBef>
        <a:buClr>
          <a:schemeClr val="tx2"/>
        </a:buClr>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hyperlink" Target="https://www.beautyandgroomingtips.com/2011/04/grace-while-climbing-stairs.html"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2.xml"/><Relationship Id="rId4" Type="http://schemas.openxmlformats.org/officeDocument/2006/relationships/hyperlink" Target="https://www.flickr.com/photos/gforsythe/6415666437/in/album-721576269651874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p/portfolio.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hyperlink" Target="https://creativecommons.org/licenses/by-sa/3.0/" TargetMode="External"/><Relationship Id="rId4" Type="http://schemas.openxmlformats.org/officeDocument/2006/relationships/hyperlink" Target="https://www.picpedia.org/chalkboard/p/portfolio.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03BB-8858-F298-FE45-B630704F9716}"/>
              </a:ext>
            </a:extLst>
          </p:cNvPr>
          <p:cNvSpPr>
            <a:spLocks noGrp="1"/>
          </p:cNvSpPr>
          <p:nvPr>
            <p:ph type="ctrTitle"/>
          </p:nvPr>
        </p:nvSpPr>
        <p:spPr>
          <a:xfrm>
            <a:off x="4375355" y="4212370"/>
            <a:ext cx="7424032" cy="888268"/>
          </a:xfrm>
        </p:spPr>
        <p:txBody>
          <a:bodyPr/>
          <a:lstStyle/>
          <a:p>
            <a:r>
              <a:rPr lang="en-US" dirty="0"/>
              <a:t>Tenure and Promotion 2025-2026</a:t>
            </a:r>
          </a:p>
        </p:txBody>
      </p:sp>
      <p:sp>
        <p:nvSpPr>
          <p:cNvPr id="3" name="Subtitle 2">
            <a:extLst>
              <a:ext uri="{FF2B5EF4-FFF2-40B4-BE49-F238E27FC236}">
                <a16:creationId xmlns:a16="http://schemas.microsoft.com/office/drawing/2014/main" id="{B2B24184-6EF4-5C75-82B3-24A9163AFEC8}"/>
              </a:ext>
            </a:extLst>
          </p:cNvPr>
          <p:cNvSpPr>
            <a:spLocks noGrp="1"/>
          </p:cNvSpPr>
          <p:nvPr>
            <p:ph type="subTitle" idx="1"/>
          </p:nvPr>
        </p:nvSpPr>
        <p:spPr>
          <a:xfrm>
            <a:off x="4358374" y="5303520"/>
            <a:ext cx="7441013" cy="849948"/>
          </a:xfrm>
        </p:spPr>
        <p:txBody>
          <a:bodyPr>
            <a:normAutofit fontScale="92500" lnSpcReduction="10000"/>
          </a:bodyPr>
          <a:lstStyle/>
          <a:p>
            <a:r>
              <a:rPr lang="en-US" dirty="0"/>
              <a:t>University Week Presentation – August 12, 2025</a:t>
            </a:r>
          </a:p>
          <a:p>
            <a:r>
              <a:rPr lang="en-US" dirty="0"/>
              <a:t>Office of Academic Affairs</a:t>
            </a:r>
          </a:p>
        </p:txBody>
      </p:sp>
      <p:sp>
        <p:nvSpPr>
          <p:cNvPr id="5" name="Footer Placeholder 4">
            <a:extLst>
              <a:ext uri="{FF2B5EF4-FFF2-40B4-BE49-F238E27FC236}">
                <a16:creationId xmlns:a16="http://schemas.microsoft.com/office/drawing/2014/main" id="{C4283165-6E41-0B2D-A091-5BBAC201BE10}"/>
              </a:ext>
            </a:extLst>
          </p:cNvPr>
          <p:cNvSpPr>
            <a:spLocks noGrp="1"/>
          </p:cNvSpPr>
          <p:nvPr>
            <p:ph type="ftr" sz="quarter" idx="11"/>
          </p:nvPr>
        </p:nvSpPr>
        <p:spPr/>
        <p:txBody>
          <a:bodyPr/>
          <a:lstStyle/>
          <a:p>
            <a:r>
              <a:rPr lang="en-US" dirty="0"/>
              <a:t>University of Louisiana Monroe / Office of Academic Affairs</a:t>
            </a:r>
          </a:p>
        </p:txBody>
      </p:sp>
      <p:pic>
        <p:nvPicPr>
          <p:cNvPr id="9" name="Picture Placeholder 8" descr="A building with a tower and a tower on the side of the water&#10;&#10;Description automatically generated">
            <a:extLst>
              <a:ext uri="{FF2B5EF4-FFF2-40B4-BE49-F238E27FC236}">
                <a16:creationId xmlns:a16="http://schemas.microsoft.com/office/drawing/2014/main" id="{43B7F764-1310-AC48-A613-9A4988C9C03D}"/>
              </a:ext>
            </a:extLst>
          </p:cNvPr>
          <p:cNvPicPr>
            <a:picLocks noGrp="1" noChangeAspect="1"/>
          </p:cNvPicPr>
          <p:nvPr>
            <p:ph type="pic" sz="quarter" idx="13"/>
          </p:nvPr>
        </p:nvPicPr>
        <p:blipFill>
          <a:blip r:embed="rId3"/>
          <a:srcRect l="807" r="807"/>
          <a:stretch>
            <a:fillRect/>
          </a:stretch>
        </p:blipFill>
        <p:spPr/>
      </p:pic>
    </p:spTree>
    <p:extLst>
      <p:ext uri="{BB962C8B-B14F-4D97-AF65-F5344CB8AC3E}">
        <p14:creationId xmlns:p14="http://schemas.microsoft.com/office/powerpoint/2010/main" val="3945872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1924" y="970657"/>
            <a:ext cx="4751288" cy="593923"/>
          </a:xfrm>
          <a:prstGeom prst="rect">
            <a:avLst/>
          </a:prstGeom>
          <a:noFill/>
          <a:ln/>
        </p:spPr>
        <p:txBody>
          <a:bodyPr wrap="none" lIns="0" tIns="0" rIns="0" bIns="0" rtlCol="0" anchor="t"/>
          <a:lstStyle/>
          <a:p>
            <a:pPr>
              <a:lnSpc>
                <a:spcPts val="4666"/>
              </a:lnSpc>
            </a:pPr>
            <a:r>
              <a:rPr lang="en-US" sz="3708" b="1" dirty="0">
                <a:solidFill>
                  <a:srgbClr val="2E3C4E"/>
                </a:solidFill>
                <a:latin typeface="Barlow Bold" pitchFamily="34" charset="0"/>
                <a:ea typeface="Barlow Bold" pitchFamily="34" charset="-122"/>
                <a:cs typeface="Barlow Bold" pitchFamily="34" charset="-120"/>
              </a:rPr>
              <a:t>Probationary Periods</a:t>
            </a:r>
            <a:endParaRPr lang="en-US" sz="3708" dirty="0"/>
          </a:p>
        </p:txBody>
      </p:sp>
      <p:sp>
        <p:nvSpPr>
          <p:cNvPr id="3" name="Text 1"/>
          <p:cNvSpPr/>
          <p:nvPr/>
        </p:nvSpPr>
        <p:spPr>
          <a:xfrm>
            <a:off x="631925" y="2015828"/>
            <a:ext cx="2375594" cy="296863"/>
          </a:xfrm>
          <a:prstGeom prst="rect">
            <a:avLst/>
          </a:prstGeom>
          <a:noFill/>
          <a:ln/>
        </p:spPr>
        <p:txBody>
          <a:bodyPr wrap="none" lIns="0" tIns="0" rIns="0" bIns="0" rtlCol="0" anchor="t"/>
          <a:lstStyle/>
          <a:p>
            <a:pPr>
              <a:lnSpc>
                <a:spcPts val="2333"/>
              </a:lnSpc>
            </a:pPr>
            <a:r>
              <a:rPr lang="en-US" sz="1833" b="1" dirty="0">
                <a:solidFill>
                  <a:srgbClr val="2E3C4E"/>
                </a:solidFill>
                <a:latin typeface="+mj-lt"/>
                <a:ea typeface="Barlow Bold" pitchFamily="34" charset="-122"/>
                <a:cs typeface="Barlow Bold" pitchFamily="34" charset="-120"/>
              </a:rPr>
              <a:t>Assistant Professor</a:t>
            </a:r>
            <a:endParaRPr lang="en-US" sz="1833" dirty="0">
              <a:latin typeface="+mj-lt"/>
            </a:endParaRPr>
          </a:p>
        </p:txBody>
      </p:sp>
      <p:sp>
        <p:nvSpPr>
          <p:cNvPr id="4" name="Text 2"/>
          <p:cNvSpPr/>
          <p:nvPr/>
        </p:nvSpPr>
        <p:spPr>
          <a:xfrm>
            <a:off x="631924" y="2493169"/>
            <a:ext cx="5243810" cy="288925"/>
          </a:xfrm>
          <a:prstGeom prst="rect">
            <a:avLst/>
          </a:prstGeom>
          <a:noFill/>
          <a:ln/>
        </p:spPr>
        <p:txBody>
          <a:bodyPr wrap="none" lIns="0" tIns="0" rIns="0" bIns="0" rtlCol="0" anchor="t"/>
          <a:lstStyle/>
          <a:p>
            <a:pPr>
              <a:lnSpc>
                <a:spcPts val="2250"/>
              </a:lnSpc>
            </a:pPr>
            <a:r>
              <a:rPr lang="en-US" sz="1417" dirty="0">
                <a:solidFill>
                  <a:srgbClr val="384653"/>
                </a:solidFill>
                <a:latin typeface="+mj-lt"/>
                <a:ea typeface="Montserrat" pitchFamily="34" charset="-122"/>
                <a:cs typeface="Montserrat" pitchFamily="34" charset="-120"/>
              </a:rPr>
              <a:t>Six years of continuous service</a:t>
            </a:r>
          </a:p>
          <a:p>
            <a:pPr>
              <a:lnSpc>
                <a:spcPts val="2250"/>
              </a:lnSpc>
            </a:pPr>
            <a:r>
              <a:rPr lang="en-US" sz="1417" dirty="0">
                <a:solidFill>
                  <a:srgbClr val="384653"/>
                </a:solidFill>
                <a:latin typeface="+mj-lt"/>
                <a:ea typeface="Montserrat" pitchFamily="34" charset="-122"/>
              </a:rPr>
              <a:t>During the fifth year, the Dean notifies faculty of eligibility to apply</a:t>
            </a:r>
          </a:p>
          <a:p>
            <a:pPr>
              <a:lnSpc>
                <a:spcPts val="2250"/>
              </a:lnSpc>
            </a:pPr>
            <a:r>
              <a:rPr lang="en-US" sz="1417" dirty="0">
                <a:solidFill>
                  <a:srgbClr val="384653"/>
                </a:solidFill>
                <a:latin typeface="+mj-lt"/>
                <a:ea typeface="Montserrat" pitchFamily="34" charset="-122"/>
              </a:rPr>
              <a:t>Faculty submits application in the sixth year</a:t>
            </a:r>
          </a:p>
          <a:p>
            <a:pPr>
              <a:lnSpc>
                <a:spcPts val="2250"/>
              </a:lnSpc>
            </a:pPr>
            <a:endParaRPr lang="en-US" sz="1417" dirty="0">
              <a:latin typeface="+mj-lt"/>
            </a:endParaRPr>
          </a:p>
        </p:txBody>
      </p:sp>
      <p:sp>
        <p:nvSpPr>
          <p:cNvPr id="7" name="Text 5"/>
          <p:cNvSpPr/>
          <p:nvPr/>
        </p:nvSpPr>
        <p:spPr>
          <a:xfrm>
            <a:off x="6096000" y="2015828"/>
            <a:ext cx="3657104" cy="296863"/>
          </a:xfrm>
          <a:prstGeom prst="rect">
            <a:avLst/>
          </a:prstGeom>
          <a:noFill/>
          <a:ln/>
        </p:spPr>
        <p:txBody>
          <a:bodyPr wrap="none" lIns="0" tIns="0" rIns="0" bIns="0" rtlCol="0" anchor="t"/>
          <a:lstStyle/>
          <a:p>
            <a:pPr>
              <a:lnSpc>
                <a:spcPts val="2333"/>
              </a:lnSpc>
            </a:pPr>
            <a:r>
              <a:rPr lang="en-US" sz="1833" b="1" dirty="0">
                <a:solidFill>
                  <a:srgbClr val="2E3C4E"/>
                </a:solidFill>
                <a:latin typeface="+mj-lt"/>
                <a:ea typeface="Barlow Bold" pitchFamily="34" charset="-122"/>
                <a:cs typeface="Barlow Bold" pitchFamily="34" charset="-120"/>
              </a:rPr>
              <a:t>Associate Professor &amp; Professor</a:t>
            </a:r>
            <a:endParaRPr lang="en-US" sz="1833" dirty="0">
              <a:latin typeface="+mj-lt"/>
            </a:endParaRPr>
          </a:p>
        </p:txBody>
      </p:sp>
      <p:sp>
        <p:nvSpPr>
          <p:cNvPr id="8" name="Text 6"/>
          <p:cNvSpPr/>
          <p:nvPr/>
        </p:nvSpPr>
        <p:spPr>
          <a:xfrm>
            <a:off x="6096000" y="2493169"/>
            <a:ext cx="5470426" cy="935831"/>
          </a:xfrm>
          <a:prstGeom prst="rect">
            <a:avLst/>
          </a:prstGeom>
          <a:noFill/>
          <a:ln/>
        </p:spPr>
        <p:txBody>
          <a:bodyPr wrap="none" lIns="0" tIns="0" rIns="0" bIns="0" rtlCol="0" anchor="t"/>
          <a:lstStyle/>
          <a:p>
            <a:pPr>
              <a:lnSpc>
                <a:spcPts val="2250"/>
              </a:lnSpc>
            </a:pPr>
            <a:r>
              <a:rPr lang="en-US" sz="1417" dirty="0">
                <a:solidFill>
                  <a:srgbClr val="384653"/>
                </a:solidFill>
                <a:latin typeface="+mj-lt"/>
                <a:ea typeface="Montserrat" pitchFamily="34" charset="-122"/>
                <a:cs typeface="Montserrat" pitchFamily="34" charset="-120"/>
              </a:rPr>
              <a:t>One to four years of probationary service</a:t>
            </a:r>
          </a:p>
          <a:p>
            <a:pPr>
              <a:lnSpc>
                <a:spcPts val="2250"/>
              </a:lnSpc>
            </a:pPr>
            <a:r>
              <a:rPr lang="en-US" sz="1417" dirty="0">
                <a:solidFill>
                  <a:srgbClr val="384653"/>
                </a:solidFill>
                <a:latin typeface="+mj-lt"/>
                <a:ea typeface="Montserrat" pitchFamily="34" charset="-122"/>
              </a:rPr>
              <a:t>Professors may be granted tenure upon appointment at institution’s discretion</a:t>
            </a:r>
            <a:endParaRPr lang="en-US" sz="1417" dirty="0">
              <a:latin typeface="+mj-lt"/>
            </a:endParaRPr>
          </a:p>
        </p:txBody>
      </p:sp>
      <p:sp>
        <p:nvSpPr>
          <p:cNvPr id="10" name="Shape 8"/>
          <p:cNvSpPr/>
          <p:nvPr/>
        </p:nvSpPr>
        <p:spPr>
          <a:xfrm>
            <a:off x="631924" y="4339233"/>
            <a:ext cx="10928152" cy="1055985"/>
          </a:xfrm>
          <a:prstGeom prst="roundRect">
            <a:avLst>
              <a:gd name="adj" fmla="val 25647"/>
            </a:avLst>
          </a:prstGeom>
          <a:solidFill>
            <a:schemeClr val="accent1"/>
          </a:solidFill>
          <a:ln/>
        </p:spPr>
        <p:txBody>
          <a:bodyPr/>
          <a:lstStyle/>
          <a:p>
            <a:endParaRPr lang="en-US" sz="1500" dirty="0"/>
          </a:p>
        </p:txBody>
      </p:sp>
      <p:pic>
        <p:nvPicPr>
          <p:cNvPr id="11" name="Image 0" descr="preencoded.png"/>
          <p:cNvPicPr>
            <a:picLocks noChangeAspect="1"/>
          </p:cNvPicPr>
          <p:nvPr/>
        </p:nvPicPr>
        <p:blipFill>
          <a:blip r:embed="rId3"/>
          <a:stretch>
            <a:fillRect/>
          </a:stretch>
        </p:blipFill>
        <p:spPr>
          <a:xfrm>
            <a:off x="812404" y="4616351"/>
            <a:ext cx="225623" cy="180479"/>
          </a:xfrm>
          <a:prstGeom prst="rect">
            <a:avLst/>
          </a:prstGeom>
        </p:spPr>
      </p:pic>
      <p:sp>
        <p:nvSpPr>
          <p:cNvPr id="12" name="Text 9"/>
          <p:cNvSpPr/>
          <p:nvPr/>
        </p:nvSpPr>
        <p:spPr>
          <a:xfrm>
            <a:off x="1218506" y="4564757"/>
            <a:ext cx="10161092" cy="577850"/>
          </a:xfrm>
          <a:prstGeom prst="rect">
            <a:avLst/>
          </a:prstGeom>
          <a:noFill/>
          <a:ln/>
        </p:spPr>
        <p:txBody>
          <a:bodyPr wrap="square" lIns="0" tIns="0" rIns="0" bIns="0" rtlCol="0" anchor="t"/>
          <a:lstStyle/>
          <a:p>
            <a:pPr>
              <a:lnSpc>
                <a:spcPts val="2250"/>
              </a:lnSpc>
            </a:pPr>
            <a:r>
              <a:rPr lang="en-US" sz="1417" dirty="0">
                <a:solidFill>
                  <a:schemeClr val="accent2">
                    <a:lumMod val="20000"/>
                    <a:lumOff val="80000"/>
                  </a:schemeClr>
                </a:solidFill>
                <a:latin typeface="Montserrat" pitchFamily="34" charset="0"/>
                <a:ea typeface="Montserrat" pitchFamily="34" charset="-122"/>
                <a:cs typeface="Montserrat" pitchFamily="34" charset="-120"/>
              </a:rPr>
              <a:t>Years of service are counted beginning with the individual's first full-time fall semester</a:t>
            </a:r>
          </a:p>
          <a:p>
            <a:pPr>
              <a:lnSpc>
                <a:spcPts val="2250"/>
              </a:lnSpc>
            </a:pPr>
            <a:r>
              <a:rPr lang="en-US" sz="1417" dirty="0">
                <a:solidFill>
                  <a:schemeClr val="accent2">
                    <a:lumMod val="20000"/>
                    <a:lumOff val="80000"/>
                  </a:schemeClr>
                </a:solidFill>
                <a:latin typeface="Montserrat" pitchFamily="34" charset="0"/>
                <a:ea typeface="Montserrat" pitchFamily="34" charset="-122"/>
                <a:cs typeface="Montserrat" pitchFamily="34" charset="-120"/>
              </a:rPr>
              <a:t>Credit toward tenure must be negotiated during hiring. Terms must be captured in writing &amp; approved by the Dean and Provost.</a:t>
            </a:r>
            <a:endParaRPr lang="en-US" sz="1417" dirty="0">
              <a:solidFill>
                <a:schemeClr val="accent2">
                  <a:lumMod val="20000"/>
                  <a:lumOff val="80000"/>
                </a:schemeClr>
              </a:solidFill>
            </a:endParaRPr>
          </a:p>
        </p:txBody>
      </p:sp>
      <p:sp>
        <p:nvSpPr>
          <p:cNvPr id="13" name="Text 10"/>
          <p:cNvSpPr/>
          <p:nvPr/>
        </p:nvSpPr>
        <p:spPr>
          <a:xfrm>
            <a:off x="631924" y="5598318"/>
            <a:ext cx="10928152" cy="528162"/>
          </a:xfrm>
          <a:prstGeom prst="rect">
            <a:avLst/>
          </a:prstGeom>
          <a:noFill/>
          <a:ln/>
        </p:spPr>
        <p:txBody>
          <a:bodyPr wrap="non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     </a:t>
            </a:r>
          </a:p>
          <a:p>
            <a:pPr>
              <a:lnSpc>
                <a:spcPts val="2250"/>
              </a:lnSpc>
            </a:pPr>
            <a:endParaRPr lang="en-US" sz="1417"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1925" y="1098749"/>
            <a:ext cx="4819551" cy="593923"/>
          </a:xfrm>
          <a:prstGeom prst="rect">
            <a:avLst/>
          </a:prstGeom>
          <a:noFill/>
          <a:ln/>
        </p:spPr>
        <p:txBody>
          <a:bodyPr wrap="none" lIns="0" tIns="0" rIns="0" bIns="0" rtlCol="0" anchor="t"/>
          <a:lstStyle/>
          <a:p>
            <a:pPr>
              <a:lnSpc>
                <a:spcPts val="4666"/>
              </a:lnSpc>
            </a:pPr>
            <a:r>
              <a:rPr lang="en-US" sz="3708" b="1" dirty="0">
                <a:solidFill>
                  <a:srgbClr val="2E3C4E"/>
                </a:solidFill>
                <a:latin typeface="Barlow Bold" pitchFamily="34" charset="0"/>
                <a:ea typeface="Barlow Bold" pitchFamily="34" charset="-122"/>
                <a:cs typeface="Barlow Bold" pitchFamily="34" charset="-120"/>
              </a:rPr>
              <a:t>Special Circumstances</a:t>
            </a:r>
            <a:endParaRPr lang="en-US" sz="3708" dirty="0"/>
          </a:p>
        </p:txBody>
      </p:sp>
      <p:sp>
        <p:nvSpPr>
          <p:cNvPr id="3" name="Shape 1"/>
          <p:cNvSpPr/>
          <p:nvPr/>
        </p:nvSpPr>
        <p:spPr>
          <a:xfrm>
            <a:off x="631924" y="2053729"/>
            <a:ext cx="406202" cy="406202"/>
          </a:xfrm>
          <a:prstGeom prst="roundRect">
            <a:avLst>
              <a:gd name="adj" fmla="val 66673"/>
            </a:avLst>
          </a:prstGeom>
          <a:solidFill>
            <a:schemeClr val="accent1"/>
          </a:solidFill>
          <a:ln w="7620">
            <a:solidFill>
              <a:srgbClr val="BACFDD"/>
            </a:solidFill>
            <a:prstDash val="solid"/>
          </a:ln>
        </p:spPr>
        <p:txBody>
          <a:bodyPr/>
          <a:lstStyle/>
          <a:p>
            <a:endParaRPr lang="en-US" sz="1500"/>
          </a:p>
        </p:txBody>
      </p:sp>
      <p:sp>
        <p:nvSpPr>
          <p:cNvPr id="4" name="Text 2"/>
          <p:cNvSpPr/>
          <p:nvPr/>
        </p:nvSpPr>
        <p:spPr>
          <a:xfrm>
            <a:off x="1218605" y="2112368"/>
            <a:ext cx="10341471" cy="288925"/>
          </a:xfrm>
          <a:prstGeom prst="rect">
            <a:avLst/>
          </a:prstGeom>
          <a:noFill/>
          <a:ln/>
        </p:spPr>
        <p:txBody>
          <a:bodyPr wrap="non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Credit may be given for prior service at other institutions with mutual consent.</a:t>
            </a:r>
            <a:endParaRPr lang="en-US" sz="1417" dirty="0"/>
          </a:p>
        </p:txBody>
      </p:sp>
      <p:sp>
        <p:nvSpPr>
          <p:cNvPr id="5" name="Shape 3"/>
          <p:cNvSpPr/>
          <p:nvPr/>
        </p:nvSpPr>
        <p:spPr>
          <a:xfrm>
            <a:off x="631924" y="2820987"/>
            <a:ext cx="406202" cy="406202"/>
          </a:xfrm>
          <a:prstGeom prst="roundRect">
            <a:avLst>
              <a:gd name="adj" fmla="val 66673"/>
            </a:avLst>
          </a:prstGeom>
          <a:solidFill>
            <a:schemeClr val="accent1"/>
          </a:solidFill>
          <a:ln w="7620">
            <a:solidFill>
              <a:srgbClr val="BACFDD"/>
            </a:solidFill>
            <a:prstDash val="solid"/>
          </a:ln>
        </p:spPr>
        <p:txBody>
          <a:bodyPr/>
          <a:lstStyle/>
          <a:p>
            <a:endParaRPr lang="en-US" sz="1500"/>
          </a:p>
        </p:txBody>
      </p:sp>
      <p:sp>
        <p:nvSpPr>
          <p:cNvPr id="6" name="Text 4"/>
          <p:cNvSpPr/>
          <p:nvPr/>
        </p:nvSpPr>
        <p:spPr>
          <a:xfrm>
            <a:off x="1218605" y="2879626"/>
            <a:ext cx="10341471" cy="288925"/>
          </a:xfrm>
          <a:prstGeom prst="rect">
            <a:avLst/>
          </a:prstGeom>
          <a:noFill/>
          <a:ln/>
        </p:spPr>
        <p:txBody>
          <a:bodyPr wrap="non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Employment beginning before January 1 counts that entire academic year toward probation.</a:t>
            </a:r>
            <a:endParaRPr lang="en-US" sz="1417" dirty="0"/>
          </a:p>
        </p:txBody>
      </p:sp>
      <p:sp>
        <p:nvSpPr>
          <p:cNvPr id="7" name="Shape 5"/>
          <p:cNvSpPr/>
          <p:nvPr/>
        </p:nvSpPr>
        <p:spPr>
          <a:xfrm>
            <a:off x="631924" y="3588246"/>
            <a:ext cx="406202" cy="406202"/>
          </a:xfrm>
          <a:prstGeom prst="roundRect">
            <a:avLst>
              <a:gd name="adj" fmla="val 66673"/>
            </a:avLst>
          </a:prstGeom>
          <a:solidFill>
            <a:schemeClr val="accent1"/>
          </a:solidFill>
          <a:ln w="7620">
            <a:solidFill>
              <a:srgbClr val="BACFDD"/>
            </a:solidFill>
            <a:prstDash val="solid"/>
          </a:ln>
        </p:spPr>
        <p:txBody>
          <a:bodyPr/>
          <a:lstStyle/>
          <a:p>
            <a:endParaRPr lang="en-US" sz="1500"/>
          </a:p>
        </p:txBody>
      </p:sp>
      <p:sp>
        <p:nvSpPr>
          <p:cNvPr id="8" name="Text 6"/>
          <p:cNvSpPr/>
          <p:nvPr/>
        </p:nvSpPr>
        <p:spPr>
          <a:xfrm>
            <a:off x="1218605" y="3646884"/>
            <a:ext cx="10341471" cy="288925"/>
          </a:xfrm>
          <a:prstGeom prst="rect">
            <a:avLst/>
          </a:prstGeom>
          <a:noFill/>
          <a:ln/>
        </p:spPr>
        <p:txBody>
          <a:bodyPr wrap="non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Employment beginning on/after January 1 starts probationary period the following fall.</a:t>
            </a:r>
            <a:endParaRPr lang="en-US" sz="1417" dirty="0"/>
          </a:p>
        </p:txBody>
      </p:sp>
      <p:sp>
        <p:nvSpPr>
          <p:cNvPr id="9" name="Shape 7"/>
          <p:cNvSpPr/>
          <p:nvPr/>
        </p:nvSpPr>
        <p:spPr>
          <a:xfrm>
            <a:off x="631924" y="4355505"/>
            <a:ext cx="406202" cy="406202"/>
          </a:xfrm>
          <a:prstGeom prst="roundRect">
            <a:avLst>
              <a:gd name="adj" fmla="val 66673"/>
            </a:avLst>
          </a:prstGeom>
          <a:solidFill>
            <a:schemeClr val="accent1"/>
          </a:solidFill>
          <a:ln w="7620">
            <a:solidFill>
              <a:srgbClr val="BACFDD"/>
            </a:solidFill>
            <a:prstDash val="solid"/>
          </a:ln>
        </p:spPr>
        <p:txBody>
          <a:bodyPr/>
          <a:lstStyle/>
          <a:p>
            <a:endParaRPr lang="en-US" sz="1500"/>
          </a:p>
        </p:txBody>
      </p:sp>
      <p:sp>
        <p:nvSpPr>
          <p:cNvPr id="10" name="Text 8"/>
          <p:cNvSpPr/>
          <p:nvPr/>
        </p:nvSpPr>
        <p:spPr>
          <a:xfrm>
            <a:off x="1218605" y="4414143"/>
            <a:ext cx="10627955" cy="288925"/>
          </a:xfrm>
          <a:prstGeom prst="rect">
            <a:avLst/>
          </a:prstGeom>
          <a:noFill/>
          <a:ln/>
        </p:spPr>
        <p:txBody>
          <a:bodyPr wrap="non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Tenure clock suspension available during leaves, disasters, pandemics, etc.  Policies and procedures must be followed.</a:t>
            </a:r>
            <a:endParaRPr lang="en-US" sz="1417" dirty="0"/>
          </a:p>
        </p:txBody>
      </p:sp>
      <p:sp>
        <p:nvSpPr>
          <p:cNvPr id="11" name="Shape 9"/>
          <p:cNvSpPr/>
          <p:nvPr/>
        </p:nvSpPr>
        <p:spPr>
          <a:xfrm>
            <a:off x="631924" y="5122763"/>
            <a:ext cx="406202" cy="406202"/>
          </a:xfrm>
          <a:prstGeom prst="roundRect">
            <a:avLst>
              <a:gd name="adj" fmla="val 66673"/>
            </a:avLst>
          </a:prstGeom>
          <a:solidFill>
            <a:schemeClr val="accent1"/>
          </a:solidFill>
          <a:ln w="7620">
            <a:solidFill>
              <a:srgbClr val="BACFDD"/>
            </a:solidFill>
            <a:prstDash val="solid"/>
          </a:ln>
        </p:spPr>
        <p:txBody>
          <a:bodyPr/>
          <a:lstStyle/>
          <a:p>
            <a:endParaRPr lang="en-US" sz="1500"/>
          </a:p>
        </p:txBody>
      </p:sp>
      <p:sp>
        <p:nvSpPr>
          <p:cNvPr id="12" name="Text 10"/>
          <p:cNvSpPr/>
          <p:nvPr/>
        </p:nvSpPr>
        <p:spPr>
          <a:xfrm>
            <a:off x="1218605" y="5181402"/>
            <a:ext cx="10341471" cy="577850"/>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In exceptional cases, extraordinarily meritorious faculty may receive tenure before completing the probationary period but this situation is very rare.</a:t>
            </a:r>
            <a:endParaRPr lang="en-US" sz="141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EEE60-FEAA-7F39-E475-0C90BF0C2C3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416AE62-CBB0-16A5-9C59-558E66C9990C}"/>
              </a:ext>
            </a:extLst>
          </p:cNvPr>
          <p:cNvSpPr/>
          <p:nvPr/>
        </p:nvSpPr>
        <p:spPr>
          <a:xfrm>
            <a:off x="631924" y="1520627"/>
            <a:ext cx="5230396" cy="593923"/>
          </a:xfrm>
          <a:prstGeom prst="rect">
            <a:avLst/>
          </a:prstGeom>
          <a:noFill/>
          <a:ln/>
        </p:spPr>
        <p:txBody>
          <a:bodyPr wrap="none" lIns="0" tIns="0" rIns="0" bIns="0" rtlCol="0" anchor="t"/>
          <a:lstStyle/>
          <a:p>
            <a:pPr>
              <a:lnSpc>
                <a:spcPts val="4666"/>
              </a:lnSpc>
            </a:pPr>
            <a:r>
              <a:rPr lang="en-US" sz="3708" b="1" dirty="0">
                <a:solidFill>
                  <a:srgbClr val="2E3C4E"/>
                </a:solidFill>
                <a:latin typeface="Barlow Bold" pitchFamily="34" charset="0"/>
                <a:ea typeface="Barlow Bold" pitchFamily="34" charset="-122"/>
                <a:cs typeface="Barlow Bold" pitchFamily="34" charset="-120"/>
              </a:rPr>
              <a:t>Tenure Clock Examples</a:t>
            </a:r>
            <a:endParaRPr lang="en-US" sz="3708" dirty="0"/>
          </a:p>
        </p:txBody>
      </p:sp>
      <p:sp>
        <p:nvSpPr>
          <p:cNvPr id="3" name="Shape 1">
            <a:extLst>
              <a:ext uri="{FF2B5EF4-FFF2-40B4-BE49-F238E27FC236}">
                <a16:creationId xmlns:a16="http://schemas.microsoft.com/office/drawing/2014/main" id="{D20D42A8-C705-887E-D99C-197EBE237A06}"/>
              </a:ext>
            </a:extLst>
          </p:cNvPr>
          <p:cNvSpPr/>
          <p:nvPr/>
        </p:nvSpPr>
        <p:spPr>
          <a:xfrm>
            <a:off x="631924" y="2475607"/>
            <a:ext cx="5373787" cy="2080816"/>
          </a:xfrm>
          <a:prstGeom prst="roundRect">
            <a:avLst>
              <a:gd name="adj" fmla="val 13015"/>
            </a:avLst>
          </a:prstGeom>
          <a:solidFill>
            <a:srgbClr val="FFFFFF"/>
          </a:solidFill>
          <a:ln w="30480">
            <a:solidFill>
              <a:srgbClr val="BACFDD"/>
            </a:solidFill>
            <a:prstDash val="solid"/>
          </a:ln>
        </p:spPr>
        <p:txBody>
          <a:bodyPr/>
          <a:lstStyle/>
          <a:p>
            <a:endParaRPr lang="en-US" sz="1500"/>
          </a:p>
        </p:txBody>
      </p:sp>
      <p:sp>
        <p:nvSpPr>
          <p:cNvPr id="4" name="Text 2">
            <a:extLst>
              <a:ext uri="{FF2B5EF4-FFF2-40B4-BE49-F238E27FC236}">
                <a16:creationId xmlns:a16="http://schemas.microsoft.com/office/drawing/2014/main" id="{C39DEA84-A20B-344F-473F-CE23E4653C8D}"/>
              </a:ext>
            </a:extLst>
          </p:cNvPr>
          <p:cNvSpPr/>
          <p:nvPr/>
        </p:nvSpPr>
        <p:spPr>
          <a:xfrm>
            <a:off x="837804" y="2681486"/>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rPr>
              <a:t>Fall 2025 Start Date</a:t>
            </a:r>
            <a:endParaRPr lang="en-US" sz="1833" dirty="0"/>
          </a:p>
        </p:txBody>
      </p:sp>
      <p:sp>
        <p:nvSpPr>
          <p:cNvPr id="5" name="Text 3">
            <a:extLst>
              <a:ext uri="{FF2B5EF4-FFF2-40B4-BE49-F238E27FC236}">
                <a16:creationId xmlns:a16="http://schemas.microsoft.com/office/drawing/2014/main" id="{93B805A8-3509-7DDA-0594-50BD3488487F}"/>
              </a:ext>
            </a:extLst>
          </p:cNvPr>
          <p:cNvSpPr/>
          <p:nvPr/>
        </p:nvSpPr>
        <p:spPr>
          <a:xfrm>
            <a:off x="837804" y="3086596"/>
            <a:ext cx="4962029" cy="866775"/>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rPr>
              <a:t>3</a:t>
            </a:r>
            <a:r>
              <a:rPr lang="en-US" sz="1417" baseline="30000" dirty="0">
                <a:solidFill>
                  <a:srgbClr val="384653"/>
                </a:solidFill>
                <a:latin typeface="Montserrat" pitchFamily="34" charset="0"/>
              </a:rPr>
              <a:t>rd</a:t>
            </a:r>
            <a:r>
              <a:rPr lang="en-US" sz="1417" dirty="0">
                <a:solidFill>
                  <a:srgbClr val="384653"/>
                </a:solidFill>
                <a:latin typeface="Montserrat" pitchFamily="34" charset="0"/>
              </a:rPr>
              <a:t> Year Mid-tenure Review in 2027-2028</a:t>
            </a:r>
          </a:p>
          <a:p>
            <a:pPr>
              <a:lnSpc>
                <a:spcPts val="2250"/>
              </a:lnSpc>
            </a:pPr>
            <a:r>
              <a:rPr lang="en-US" sz="1417" dirty="0">
                <a:solidFill>
                  <a:srgbClr val="384653"/>
                </a:solidFill>
                <a:latin typeface="Montserrat" pitchFamily="34" charset="0"/>
              </a:rPr>
              <a:t>Apply for Tenure in Fall 2030</a:t>
            </a:r>
          </a:p>
          <a:p>
            <a:pPr>
              <a:lnSpc>
                <a:spcPts val="2250"/>
              </a:lnSpc>
            </a:pPr>
            <a:r>
              <a:rPr lang="en-US" sz="1417" dirty="0">
                <a:solidFill>
                  <a:srgbClr val="384653"/>
                </a:solidFill>
                <a:latin typeface="Montserrat" pitchFamily="34" charset="0"/>
              </a:rPr>
              <a:t>Tenure Review Process in Spring 2031</a:t>
            </a:r>
            <a:endParaRPr lang="en-US" sz="1417" dirty="0"/>
          </a:p>
        </p:txBody>
      </p:sp>
      <p:sp>
        <p:nvSpPr>
          <p:cNvPr id="6" name="Shape 4">
            <a:extLst>
              <a:ext uri="{FF2B5EF4-FFF2-40B4-BE49-F238E27FC236}">
                <a16:creationId xmlns:a16="http://schemas.microsoft.com/office/drawing/2014/main" id="{27478788-0420-308B-DA5D-9500F9C53AE3}"/>
              </a:ext>
            </a:extLst>
          </p:cNvPr>
          <p:cNvSpPr/>
          <p:nvPr/>
        </p:nvSpPr>
        <p:spPr>
          <a:xfrm>
            <a:off x="6186190" y="2475607"/>
            <a:ext cx="5373886" cy="2080816"/>
          </a:xfrm>
          <a:prstGeom prst="roundRect">
            <a:avLst>
              <a:gd name="adj" fmla="val 13015"/>
            </a:avLst>
          </a:prstGeom>
          <a:solidFill>
            <a:srgbClr val="FFFFFF"/>
          </a:solidFill>
          <a:ln w="30480">
            <a:solidFill>
              <a:srgbClr val="BACFDD"/>
            </a:solidFill>
            <a:prstDash val="solid"/>
          </a:ln>
        </p:spPr>
        <p:txBody>
          <a:bodyPr/>
          <a:lstStyle/>
          <a:p>
            <a:endParaRPr lang="en-US" sz="1500"/>
          </a:p>
        </p:txBody>
      </p:sp>
      <p:sp>
        <p:nvSpPr>
          <p:cNvPr id="7" name="Text 5">
            <a:extLst>
              <a:ext uri="{FF2B5EF4-FFF2-40B4-BE49-F238E27FC236}">
                <a16:creationId xmlns:a16="http://schemas.microsoft.com/office/drawing/2014/main" id="{F3EBAAFC-29A7-B167-76C2-DF7A1363040A}"/>
              </a:ext>
            </a:extLst>
          </p:cNvPr>
          <p:cNvSpPr/>
          <p:nvPr/>
        </p:nvSpPr>
        <p:spPr>
          <a:xfrm>
            <a:off x="6392070" y="2681486"/>
            <a:ext cx="4463890"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ea typeface="Barlow Bold" pitchFamily="34" charset="-122"/>
                <a:cs typeface="Barlow Bold" pitchFamily="34" charset="-120"/>
              </a:rPr>
              <a:t>Spring 2026 Start Date  - after Jan 1, 2026</a:t>
            </a:r>
            <a:endParaRPr lang="en-US" sz="1833" b="1" dirty="0"/>
          </a:p>
        </p:txBody>
      </p:sp>
      <p:sp>
        <p:nvSpPr>
          <p:cNvPr id="8" name="Text 6">
            <a:extLst>
              <a:ext uri="{FF2B5EF4-FFF2-40B4-BE49-F238E27FC236}">
                <a16:creationId xmlns:a16="http://schemas.microsoft.com/office/drawing/2014/main" id="{9E9C9617-724D-C3C6-3F6D-E48DE9784B1A}"/>
              </a:ext>
            </a:extLst>
          </p:cNvPr>
          <p:cNvSpPr/>
          <p:nvPr/>
        </p:nvSpPr>
        <p:spPr>
          <a:xfrm>
            <a:off x="6392069" y="3086596"/>
            <a:ext cx="4962128" cy="1175524"/>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3</a:t>
            </a:r>
            <a:r>
              <a:rPr lang="en-US" sz="1417" baseline="30000" dirty="0">
                <a:solidFill>
                  <a:srgbClr val="384653"/>
                </a:solidFill>
                <a:latin typeface="Montserrat" pitchFamily="34" charset="0"/>
                <a:ea typeface="Montserrat" pitchFamily="34" charset="-122"/>
                <a:cs typeface="Montserrat" pitchFamily="34" charset="-120"/>
              </a:rPr>
              <a:t>rd</a:t>
            </a:r>
            <a:r>
              <a:rPr lang="en-US" sz="1417" dirty="0">
                <a:solidFill>
                  <a:srgbClr val="384653"/>
                </a:solidFill>
                <a:latin typeface="Montserrat" pitchFamily="34" charset="0"/>
                <a:ea typeface="Montserrat" pitchFamily="34" charset="-122"/>
                <a:cs typeface="Montserrat" pitchFamily="34" charset="-120"/>
              </a:rPr>
              <a:t> Year Mid-tenure Review in 2028-2029</a:t>
            </a:r>
          </a:p>
          <a:p>
            <a:pPr>
              <a:lnSpc>
                <a:spcPts val="2250"/>
              </a:lnSpc>
            </a:pPr>
            <a:r>
              <a:rPr lang="en-US" sz="1417" dirty="0">
                <a:solidFill>
                  <a:srgbClr val="384653"/>
                </a:solidFill>
                <a:latin typeface="Montserrat" pitchFamily="34" charset="0"/>
              </a:rPr>
              <a:t>Apply for Tenure in Fall 2031</a:t>
            </a:r>
          </a:p>
          <a:p>
            <a:pPr>
              <a:lnSpc>
                <a:spcPts val="2250"/>
              </a:lnSpc>
            </a:pPr>
            <a:r>
              <a:rPr lang="en-US" sz="1417" dirty="0">
                <a:solidFill>
                  <a:srgbClr val="384653"/>
                </a:solidFill>
                <a:latin typeface="Montserrat" pitchFamily="34" charset="0"/>
              </a:rPr>
              <a:t>Tenure Review Process in Spring 2032</a:t>
            </a:r>
            <a:endParaRPr lang="en-US" sz="1417" dirty="0"/>
          </a:p>
        </p:txBody>
      </p:sp>
      <p:sp>
        <p:nvSpPr>
          <p:cNvPr id="10" name="Text 8">
            <a:extLst>
              <a:ext uri="{FF2B5EF4-FFF2-40B4-BE49-F238E27FC236}">
                <a16:creationId xmlns:a16="http://schemas.microsoft.com/office/drawing/2014/main" id="{D96DBB89-57C5-261E-D3F6-E0BE3DE3D6BD}"/>
              </a:ext>
            </a:extLst>
          </p:cNvPr>
          <p:cNvSpPr/>
          <p:nvPr/>
        </p:nvSpPr>
        <p:spPr>
          <a:xfrm>
            <a:off x="631924" y="4759523"/>
            <a:ext cx="10928152" cy="577850"/>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 While tenure provides job security, it is not an unconditional guarantee of lifetime employment. </a:t>
            </a:r>
          </a:p>
          <a:p>
            <a:pPr>
              <a:lnSpc>
                <a:spcPts val="2250"/>
              </a:lnSpc>
            </a:pPr>
            <a:r>
              <a:rPr lang="en-US" sz="1417" dirty="0">
                <a:solidFill>
                  <a:srgbClr val="384653"/>
                </a:solidFill>
                <a:latin typeface="Montserrat" pitchFamily="34" charset="0"/>
                <a:ea typeface="Montserrat" pitchFamily="34" charset="-122"/>
                <a:cs typeface="Montserrat" pitchFamily="34" charset="-120"/>
              </a:rPr>
              <a:t>- Promotion and tenure are separate processes, though they often coincide.</a:t>
            </a:r>
            <a:endParaRPr lang="en-US" sz="1417" dirty="0"/>
          </a:p>
        </p:txBody>
      </p:sp>
    </p:spTree>
    <p:extLst>
      <p:ext uri="{BB962C8B-B14F-4D97-AF65-F5344CB8AC3E}">
        <p14:creationId xmlns:p14="http://schemas.microsoft.com/office/powerpoint/2010/main" val="24622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1924" y="639465"/>
            <a:ext cx="5486995" cy="593923"/>
          </a:xfrm>
          <a:prstGeom prst="rect">
            <a:avLst/>
          </a:prstGeom>
          <a:noFill/>
          <a:ln/>
        </p:spPr>
        <p:txBody>
          <a:bodyPr wrap="none" lIns="0" tIns="0" rIns="0" bIns="0" rtlCol="0" anchor="t"/>
          <a:lstStyle/>
          <a:p>
            <a:pPr>
              <a:lnSpc>
                <a:spcPts val="4666"/>
              </a:lnSpc>
            </a:pPr>
            <a:r>
              <a:rPr lang="en-US" sz="3708" b="1" dirty="0">
                <a:solidFill>
                  <a:srgbClr val="2E3C4E"/>
                </a:solidFill>
                <a:latin typeface="+mj-lt"/>
                <a:ea typeface="Barlow Bold" pitchFamily="34" charset="-122"/>
                <a:cs typeface="Barlow Bold" pitchFamily="34" charset="-120"/>
              </a:rPr>
              <a:t>Tenure Process &amp; Support</a:t>
            </a:r>
            <a:endParaRPr lang="en-US" sz="3708" dirty="0">
              <a:latin typeface="+mj-lt"/>
            </a:endParaRPr>
          </a:p>
        </p:txBody>
      </p:sp>
      <p:pic>
        <p:nvPicPr>
          <p:cNvPr id="3" name="Image 0" descr="preencoded.png"/>
          <p:cNvPicPr>
            <a:picLocks noChangeAspect="1"/>
          </p:cNvPicPr>
          <p:nvPr/>
        </p:nvPicPr>
        <p:blipFill>
          <a:blip r:embed="rId3"/>
          <a:stretch>
            <a:fillRect/>
          </a:stretch>
        </p:blipFill>
        <p:spPr>
          <a:xfrm>
            <a:off x="631925" y="1594446"/>
            <a:ext cx="5464076" cy="722114"/>
          </a:xfrm>
          <a:prstGeom prst="rect">
            <a:avLst/>
          </a:prstGeom>
        </p:spPr>
      </p:pic>
      <p:sp>
        <p:nvSpPr>
          <p:cNvPr id="4" name="Text 1"/>
          <p:cNvSpPr/>
          <p:nvPr/>
        </p:nvSpPr>
        <p:spPr>
          <a:xfrm>
            <a:off x="812404" y="2497039"/>
            <a:ext cx="2874368"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ea typeface="Barlow Bold" pitchFamily="34" charset="-122"/>
                <a:cs typeface="Barlow Bold" pitchFamily="34" charset="-120"/>
              </a:rPr>
              <a:t>Faculty Mentor Assignment</a:t>
            </a:r>
            <a:endParaRPr lang="en-US" sz="1833" dirty="0"/>
          </a:p>
        </p:txBody>
      </p:sp>
      <p:sp>
        <p:nvSpPr>
          <p:cNvPr id="5" name="Text 2"/>
          <p:cNvSpPr/>
          <p:nvPr/>
        </p:nvSpPr>
        <p:spPr>
          <a:xfrm>
            <a:off x="812404" y="2902148"/>
            <a:ext cx="5103118" cy="577850"/>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School director appoints tenured faculty mentor(s) during first semester</a:t>
            </a:r>
            <a:endParaRPr lang="en-US" sz="1417" dirty="0"/>
          </a:p>
        </p:txBody>
      </p:sp>
      <p:pic>
        <p:nvPicPr>
          <p:cNvPr id="6" name="Image 1" descr="preencoded.png"/>
          <p:cNvPicPr>
            <a:picLocks noChangeAspect="1"/>
          </p:cNvPicPr>
          <p:nvPr/>
        </p:nvPicPr>
        <p:blipFill>
          <a:blip r:embed="rId4"/>
          <a:stretch>
            <a:fillRect/>
          </a:stretch>
        </p:blipFill>
        <p:spPr>
          <a:xfrm>
            <a:off x="6096000" y="1594446"/>
            <a:ext cx="5464076" cy="722114"/>
          </a:xfrm>
          <a:prstGeom prst="rect">
            <a:avLst/>
          </a:prstGeom>
        </p:spPr>
      </p:pic>
      <p:sp>
        <p:nvSpPr>
          <p:cNvPr id="7" name="Text 3"/>
          <p:cNvSpPr/>
          <p:nvPr/>
        </p:nvSpPr>
        <p:spPr>
          <a:xfrm>
            <a:off x="6276480" y="2497039"/>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ea typeface="Barlow Bold" pitchFamily="34" charset="-122"/>
                <a:cs typeface="Barlow Bold" pitchFamily="34" charset="-120"/>
              </a:rPr>
              <a:t>Third-Year Review</a:t>
            </a:r>
            <a:endParaRPr lang="en-US" sz="1833" dirty="0"/>
          </a:p>
        </p:txBody>
      </p:sp>
      <p:sp>
        <p:nvSpPr>
          <p:cNvPr id="8" name="Text 4"/>
          <p:cNvSpPr/>
          <p:nvPr/>
        </p:nvSpPr>
        <p:spPr>
          <a:xfrm>
            <a:off x="6276479" y="2902148"/>
            <a:ext cx="5103118" cy="288925"/>
          </a:xfrm>
          <a:prstGeom prst="rect">
            <a:avLst/>
          </a:prstGeom>
          <a:noFill/>
          <a:ln/>
        </p:spPr>
        <p:txBody>
          <a:bodyPr wrap="non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Formal review to assist with progress toward tenure</a:t>
            </a:r>
            <a:endParaRPr lang="en-US" sz="1417" dirty="0"/>
          </a:p>
        </p:txBody>
      </p:sp>
      <p:pic>
        <p:nvPicPr>
          <p:cNvPr id="9" name="Image 2" descr="preencoded.png"/>
          <p:cNvPicPr>
            <a:picLocks noChangeAspect="1"/>
          </p:cNvPicPr>
          <p:nvPr/>
        </p:nvPicPr>
        <p:blipFill>
          <a:blip r:embed="rId5"/>
          <a:stretch>
            <a:fillRect/>
          </a:stretch>
        </p:blipFill>
        <p:spPr>
          <a:xfrm>
            <a:off x="631925" y="3660478"/>
            <a:ext cx="5464076" cy="722114"/>
          </a:xfrm>
          <a:prstGeom prst="rect">
            <a:avLst/>
          </a:prstGeom>
        </p:spPr>
      </p:pic>
      <p:sp>
        <p:nvSpPr>
          <p:cNvPr id="10" name="Text 5"/>
          <p:cNvSpPr/>
          <p:nvPr/>
        </p:nvSpPr>
        <p:spPr>
          <a:xfrm>
            <a:off x="812404" y="4563070"/>
            <a:ext cx="2503884"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ea typeface="Barlow Bold" pitchFamily="34" charset="-122"/>
                <a:cs typeface="Barlow Bold" pitchFamily="34" charset="-120"/>
              </a:rPr>
              <a:t>Application Preparation</a:t>
            </a:r>
            <a:endParaRPr lang="en-US" sz="1833" dirty="0"/>
          </a:p>
        </p:txBody>
      </p:sp>
      <p:sp>
        <p:nvSpPr>
          <p:cNvPr id="11" name="Text 6"/>
          <p:cNvSpPr/>
          <p:nvPr/>
        </p:nvSpPr>
        <p:spPr>
          <a:xfrm>
            <a:off x="812404" y="4968181"/>
            <a:ext cx="5103118" cy="288925"/>
          </a:xfrm>
          <a:prstGeom prst="rect">
            <a:avLst/>
          </a:prstGeom>
          <a:noFill/>
          <a:ln/>
        </p:spPr>
        <p:txBody>
          <a:bodyPr wrap="non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Faculty prepares portfolio with documentation</a:t>
            </a:r>
            <a:endParaRPr lang="en-US" sz="1417" dirty="0"/>
          </a:p>
        </p:txBody>
      </p:sp>
      <p:pic>
        <p:nvPicPr>
          <p:cNvPr id="12" name="Image 3" descr="preencoded.png"/>
          <p:cNvPicPr>
            <a:picLocks noChangeAspect="1"/>
          </p:cNvPicPr>
          <p:nvPr/>
        </p:nvPicPr>
        <p:blipFill>
          <a:blip r:embed="rId6"/>
          <a:stretch>
            <a:fillRect/>
          </a:stretch>
        </p:blipFill>
        <p:spPr>
          <a:xfrm>
            <a:off x="6096000" y="3660478"/>
            <a:ext cx="5464076" cy="722114"/>
          </a:xfrm>
          <a:prstGeom prst="rect">
            <a:avLst/>
          </a:prstGeom>
        </p:spPr>
      </p:pic>
      <p:sp>
        <p:nvSpPr>
          <p:cNvPr id="13" name="Text 7"/>
          <p:cNvSpPr/>
          <p:nvPr/>
        </p:nvSpPr>
        <p:spPr>
          <a:xfrm>
            <a:off x="6276480" y="4563070"/>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ea typeface="Barlow Bold" pitchFamily="34" charset="-122"/>
                <a:cs typeface="Barlow Bold" pitchFamily="34" charset="-120"/>
              </a:rPr>
              <a:t>Multi-Level Review</a:t>
            </a:r>
            <a:endParaRPr lang="en-US" sz="1833" dirty="0"/>
          </a:p>
        </p:txBody>
      </p:sp>
      <p:sp>
        <p:nvSpPr>
          <p:cNvPr id="14" name="Text 8"/>
          <p:cNvSpPr/>
          <p:nvPr/>
        </p:nvSpPr>
        <p:spPr>
          <a:xfrm>
            <a:off x="6276479" y="4968181"/>
            <a:ext cx="5103118" cy="288925"/>
          </a:xfrm>
          <a:prstGeom prst="rect">
            <a:avLst/>
          </a:prstGeom>
          <a:noFill/>
          <a:ln/>
        </p:spPr>
        <p:txBody>
          <a:bodyPr wrap="non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School, college, and university evaluation</a:t>
            </a:r>
            <a:endParaRPr lang="en-US" sz="1417" dirty="0"/>
          </a:p>
        </p:txBody>
      </p:sp>
      <p:sp>
        <p:nvSpPr>
          <p:cNvPr id="15" name="Text 9"/>
          <p:cNvSpPr/>
          <p:nvPr/>
        </p:nvSpPr>
        <p:spPr>
          <a:xfrm>
            <a:off x="248920" y="5640685"/>
            <a:ext cx="11311156" cy="577850"/>
          </a:xfrm>
          <a:prstGeom prst="rect">
            <a:avLst/>
          </a:prstGeom>
          <a:noFill/>
          <a:ln/>
        </p:spPr>
        <p:txBody>
          <a:bodyPr wrap="square" lIns="0" tIns="0" rIns="0" bIns="0" rtlCol="0" anchor="t"/>
          <a:lstStyle/>
          <a:p>
            <a:pPr>
              <a:lnSpc>
                <a:spcPts val="2250"/>
              </a:lnSpc>
            </a:pPr>
            <a:r>
              <a:rPr lang="en-US" sz="1417" i="1" dirty="0">
                <a:solidFill>
                  <a:srgbClr val="384653"/>
                </a:solidFill>
                <a:latin typeface="+mj-lt"/>
                <a:ea typeface="Montserrat" pitchFamily="34" charset="-122"/>
                <a:cs typeface="Montserrat" pitchFamily="34" charset="-120"/>
              </a:rPr>
              <a:t>Those individuals who have a separate recommendation in the tenure process cannot serve as a faculty mentor.</a:t>
            </a:r>
            <a:endParaRPr lang="en-US" sz="1417" i="1"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38733" y="267394"/>
            <a:ext cx="4652268" cy="318293"/>
          </a:xfrm>
          <a:prstGeom prst="rect">
            <a:avLst/>
          </a:prstGeom>
          <a:noFill/>
          <a:ln/>
        </p:spPr>
        <p:txBody>
          <a:bodyPr wrap="none" lIns="0" tIns="0" rIns="0" bIns="0" rtlCol="0" anchor="t"/>
          <a:lstStyle/>
          <a:p>
            <a:pPr>
              <a:lnSpc>
                <a:spcPts val="2500"/>
              </a:lnSpc>
            </a:pPr>
            <a:r>
              <a:rPr lang="en-US" sz="2000" b="1" dirty="0">
                <a:solidFill>
                  <a:srgbClr val="2E3C4E"/>
                </a:solidFill>
                <a:latin typeface="Barlow Bold" pitchFamily="34" charset="0"/>
                <a:ea typeface="Barlow Bold" pitchFamily="34" charset="-122"/>
                <a:cs typeface="Barlow Bold" pitchFamily="34" charset="-120"/>
              </a:rPr>
              <a:t>Detailed Promotion and Tenure Timetable</a:t>
            </a:r>
            <a:endParaRPr lang="en-US" sz="2000" dirty="0"/>
          </a:p>
        </p:txBody>
      </p:sp>
      <p:sp>
        <p:nvSpPr>
          <p:cNvPr id="3" name="Text 1"/>
          <p:cNvSpPr/>
          <p:nvPr/>
        </p:nvSpPr>
        <p:spPr>
          <a:xfrm>
            <a:off x="338733" y="621357"/>
            <a:ext cx="10209887" cy="412997"/>
          </a:xfrm>
          <a:prstGeom prst="rect">
            <a:avLst/>
          </a:prstGeom>
          <a:noFill/>
          <a:ln/>
        </p:spPr>
        <p:txBody>
          <a:bodyPr wrap="square" lIns="0" tIns="0" rIns="0" bIns="0" rtlCol="0" anchor="t"/>
          <a:lstStyle/>
          <a:p>
            <a:pPr>
              <a:lnSpc>
                <a:spcPts val="1208"/>
              </a:lnSpc>
            </a:pPr>
            <a:r>
              <a:rPr lang="en-US" sz="750" dirty="0">
                <a:solidFill>
                  <a:srgbClr val="384653"/>
                </a:solidFill>
                <a:latin typeface="Montserrat" pitchFamily="34" charset="0"/>
                <a:ea typeface="Montserrat" pitchFamily="34" charset="-122"/>
                <a:cs typeface="Montserrat" pitchFamily="34" charset="-120"/>
              </a:rPr>
              <a:t>This timeline outlines key dates and actions for faculty members applying for promotion and/or tenure during the 2025-26 academic year. </a:t>
            </a:r>
          </a:p>
          <a:p>
            <a:pPr>
              <a:lnSpc>
                <a:spcPts val="1208"/>
              </a:lnSpc>
            </a:pPr>
            <a:r>
              <a:rPr lang="en-US" sz="750" dirty="0">
                <a:solidFill>
                  <a:srgbClr val="384653"/>
                </a:solidFill>
                <a:latin typeface="Montserrat" pitchFamily="34" charset="0"/>
                <a:ea typeface="Montserrat" pitchFamily="34" charset="-122"/>
                <a:cs typeface="Montserrat" pitchFamily="34" charset="-120"/>
              </a:rPr>
              <a:t>Should the due date fall on a weekend, the due date shall be observed on the next business day.</a:t>
            </a:r>
            <a:endParaRPr lang="en-US" sz="750" dirty="0"/>
          </a:p>
        </p:txBody>
      </p:sp>
      <p:sp>
        <p:nvSpPr>
          <p:cNvPr id="4" name="Shape 2"/>
          <p:cNvSpPr/>
          <p:nvPr/>
        </p:nvSpPr>
        <p:spPr>
          <a:xfrm>
            <a:off x="6089650" y="1197869"/>
            <a:ext cx="12700" cy="5392738"/>
          </a:xfrm>
          <a:prstGeom prst="roundRect">
            <a:avLst>
              <a:gd name="adj" fmla="val 1143210"/>
            </a:avLst>
          </a:prstGeom>
          <a:solidFill>
            <a:srgbClr val="BACFDD"/>
          </a:solidFill>
          <a:ln/>
        </p:spPr>
        <p:txBody>
          <a:bodyPr/>
          <a:lstStyle/>
          <a:p>
            <a:endParaRPr lang="en-US" sz="1500"/>
          </a:p>
        </p:txBody>
      </p:sp>
      <p:sp>
        <p:nvSpPr>
          <p:cNvPr id="5" name="Shape 3"/>
          <p:cNvSpPr/>
          <p:nvPr/>
        </p:nvSpPr>
        <p:spPr>
          <a:xfrm>
            <a:off x="5709544" y="1300361"/>
            <a:ext cx="290314" cy="12700"/>
          </a:xfrm>
          <a:prstGeom prst="roundRect">
            <a:avLst>
              <a:gd name="adj" fmla="val 1143210"/>
            </a:avLst>
          </a:prstGeom>
          <a:solidFill>
            <a:srgbClr val="BACFDD"/>
          </a:solidFill>
          <a:ln/>
        </p:spPr>
        <p:txBody>
          <a:bodyPr/>
          <a:lstStyle/>
          <a:p>
            <a:endParaRPr lang="en-US" sz="1500"/>
          </a:p>
        </p:txBody>
      </p:sp>
      <p:sp>
        <p:nvSpPr>
          <p:cNvPr id="6" name="Shape 4"/>
          <p:cNvSpPr/>
          <p:nvPr/>
        </p:nvSpPr>
        <p:spPr>
          <a:xfrm>
            <a:off x="5987157" y="1197869"/>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7" name="Text 5"/>
          <p:cNvSpPr/>
          <p:nvPr/>
        </p:nvSpPr>
        <p:spPr>
          <a:xfrm>
            <a:off x="6019602" y="1211213"/>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1</a:t>
            </a:r>
            <a:endParaRPr lang="en-US" sz="1167" dirty="0"/>
          </a:p>
        </p:txBody>
      </p:sp>
      <p:sp>
        <p:nvSpPr>
          <p:cNvPr id="8" name="Text 6"/>
          <p:cNvSpPr/>
          <p:nvPr/>
        </p:nvSpPr>
        <p:spPr>
          <a:xfrm>
            <a:off x="4338538" y="1231107"/>
            <a:ext cx="1273572" cy="159246"/>
          </a:xfrm>
          <a:prstGeom prst="rect">
            <a:avLst/>
          </a:prstGeom>
          <a:noFill/>
          <a:ln/>
        </p:spPr>
        <p:txBody>
          <a:bodyPr wrap="none" lIns="0" tIns="0" rIns="0" bIns="0" rtlCol="0" anchor="t"/>
          <a:lstStyle/>
          <a:p>
            <a:pPr algn="r">
              <a:lnSpc>
                <a:spcPts val="1250"/>
              </a:lnSpc>
            </a:pPr>
            <a:r>
              <a:rPr lang="en-US" sz="1000" b="1" dirty="0">
                <a:solidFill>
                  <a:srgbClr val="384653"/>
                </a:solidFill>
                <a:latin typeface="Barlow Bold" pitchFamily="34" charset="0"/>
                <a:ea typeface="Barlow Bold" pitchFamily="34" charset="-122"/>
                <a:cs typeface="Barlow Bold" pitchFamily="34" charset="-120"/>
              </a:rPr>
              <a:t>Fall 2025 (Sixth Year)</a:t>
            </a:r>
            <a:endParaRPr lang="en-US" sz="1000" dirty="0"/>
          </a:p>
        </p:txBody>
      </p:sp>
      <p:sp>
        <p:nvSpPr>
          <p:cNvPr id="9" name="Text 7"/>
          <p:cNvSpPr/>
          <p:nvPr/>
        </p:nvSpPr>
        <p:spPr>
          <a:xfrm>
            <a:off x="338733" y="1448395"/>
            <a:ext cx="5273378" cy="154881"/>
          </a:xfrm>
          <a:prstGeom prst="rect">
            <a:avLst/>
          </a:prstGeom>
          <a:noFill/>
          <a:ln/>
        </p:spPr>
        <p:txBody>
          <a:bodyPr wrap="none" lIns="0" tIns="0" rIns="0" bIns="0" rtlCol="0" anchor="t"/>
          <a:lstStyle/>
          <a:p>
            <a:pPr algn="r">
              <a:lnSpc>
                <a:spcPts val="1208"/>
              </a:lnSpc>
            </a:pPr>
            <a:r>
              <a:rPr lang="en-US" sz="1000" dirty="0">
                <a:solidFill>
                  <a:srgbClr val="384653"/>
                </a:solidFill>
                <a:latin typeface="Montserrat" pitchFamily="34" charset="0"/>
                <a:ea typeface="Montserrat" pitchFamily="34" charset="-122"/>
                <a:cs typeface="Montserrat" pitchFamily="34" charset="-120"/>
              </a:rPr>
              <a:t>Faculty member meets with the School Director to discuss promotion and the application process.</a:t>
            </a:r>
            <a:endParaRPr lang="en-US" sz="1000" dirty="0"/>
          </a:p>
        </p:txBody>
      </p:sp>
      <p:sp>
        <p:nvSpPr>
          <p:cNvPr id="10" name="Shape 8"/>
          <p:cNvSpPr/>
          <p:nvPr/>
        </p:nvSpPr>
        <p:spPr>
          <a:xfrm>
            <a:off x="6192144" y="1881088"/>
            <a:ext cx="290314" cy="12700"/>
          </a:xfrm>
          <a:prstGeom prst="roundRect">
            <a:avLst>
              <a:gd name="adj" fmla="val 1143210"/>
            </a:avLst>
          </a:prstGeom>
          <a:solidFill>
            <a:srgbClr val="BACFDD"/>
          </a:solidFill>
          <a:ln/>
        </p:spPr>
        <p:txBody>
          <a:bodyPr/>
          <a:lstStyle/>
          <a:p>
            <a:endParaRPr lang="en-US" sz="1500"/>
          </a:p>
        </p:txBody>
      </p:sp>
      <p:sp>
        <p:nvSpPr>
          <p:cNvPr id="11" name="Shape 9"/>
          <p:cNvSpPr/>
          <p:nvPr/>
        </p:nvSpPr>
        <p:spPr>
          <a:xfrm>
            <a:off x="5987157" y="1778595"/>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12" name="Text 10"/>
          <p:cNvSpPr/>
          <p:nvPr/>
        </p:nvSpPr>
        <p:spPr>
          <a:xfrm>
            <a:off x="6019602" y="1791940"/>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2</a:t>
            </a:r>
            <a:endParaRPr lang="en-US" sz="1167" dirty="0"/>
          </a:p>
        </p:txBody>
      </p:sp>
      <p:sp>
        <p:nvSpPr>
          <p:cNvPr id="13" name="Text 11"/>
          <p:cNvSpPr/>
          <p:nvPr/>
        </p:nvSpPr>
        <p:spPr>
          <a:xfrm>
            <a:off x="6579890" y="1811834"/>
            <a:ext cx="1273572" cy="159246"/>
          </a:xfrm>
          <a:prstGeom prst="rect">
            <a:avLst/>
          </a:prstGeom>
          <a:noFill/>
          <a:ln/>
        </p:spPr>
        <p:txBody>
          <a:bodyPr wrap="none" lIns="0" tIns="0" rIns="0" bIns="0" rtlCol="0" anchor="t"/>
          <a:lstStyle/>
          <a:p>
            <a:pPr>
              <a:lnSpc>
                <a:spcPts val="1250"/>
              </a:lnSpc>
            </a:pPr>
            <a:r>
              <a:rPr lang="en-US" sz="1000" b="1" dirty="0">
                <a:solidFill>
                  <a:srgbClr val="384653"/>
                </a:solidFill>
                <a:latin typeface="Barlow Bold" pitchFamily="34" charset="0"/>
                <a:ea typeface="Barlow Bold" pitchFamily="34" charset="-122"/>
              </a:rPr>
              <a:t>September 1, 2025</a:t>
            </a:r>
            <a:endParaRPr lang="en-US" sz="1000" dirty="0"/>
          </a:p>
        </p:txBody>
      </p:sp>
      <p:sp>
        <p:nvSpPr>
          <p:cNvPr id="14" name="Text 12"/>
          <p:cNvSpPr/>
          <p:nvPr/>
        </p:nvSpPr>
        <p:spPr>
          <a:xfrm>
            <a:off x="6579890" y="2029123"/>
            <a:ext cx="5273378" cy="309761"/>
          </a:xfrm>
          <a:prstGeom prst="rect">
            <a:avLst/>
          </a:prstGeom>
          <a:noFill/>
          <a:ln/>
        </p:spPr>
        <p:txBody>
          <a:bodyPr wrap="square" lIns="0" tIns="0" rIns="0" bIns="0" rtlCol="0" anchor="t"/>
          <a:lstStyle/>
          <a:p>
            <a:pPr>
              <a:lnSpc>
                <a:spcPts val="1208"/>
              </a:lnSpc>
            </a:pPr>
            <a:r>
              <a:rPr lang="en-US" sz="1000" dirty="0">
                <a:solidFill>
                  <a:srgbClr val="384653"/>
                </a:solidFill>
                <a:latin typeface="Montserrat" pitchFamily="34" charset="0"/>
                <a:ea typeface="Montserrat" pitchFamily="34" charset="-122"/>
                <a:cs typeface="Montserrat" pitchFamily="34" charset="-120"/>
              </a:rPr>
              <a:t>Faculty completes and has School Director sign the "Application for Promotion and/or Tenure" for portfolio inclusion.</a:t>
            </a:r>
            <a:endParaRPr lang="en-US" sz="1000" dirty="0"/>
          </a:p>
        </p:txBody>
      </p:sp>
      <p:sp>
        <p:nvSpPr>
          <p:cNvPr id="15" name="Shape 13"/>
          <p:cNvSpPr/>
          <p:nvPr/>
        </p:nvSpPr>
        <p:spPr>
          <a:xfrm>
            <a:off x="5709544" y="2381647"/>
            <a:ext cx="290314" cy="12700"/>
          </a:xfrm>
          <a:prstGeom prst="roundRect">
            <a:avLst>
              <a:gd name="adj" fmla="val 1143210"/>
            </a:avLst>
          </a:prstGeom>
          <a:solidFill>
            <a:srgbClr val="BACFDD"/>
          </a:solidFill>
          <a:ln/>
        </p:spPr>
        <p:txBody>
          <a:bodyPr/>
          <a:lstStyle/>
          <a:p>
            <a:endParaRPr lang="en-US" sz="1500"/>
          </a:p>
        </p:txBody>
      </p:sp>
      <p:sp>
        <p:nvSpPr>
          <p:cNvPr id="16" name="Shape 14"/>
          <p:cNvSpPr/>
          <p:nvPr/>
        </p:nvSpPr>
        <p:spPr>
          <a:xfrm>
            <a:off x="5987157" y="2279155"/>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17" name="Text 15"/>
          <p:cNvSpPr/>
          <p:nvPr/>
        </p:nvSpPr>
        <p:spPr>
          <a:xfrm>
            <a:off x="6019602" y="2292500"/>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3</a:t>
            </a:r>
            <a:endParaRPr lang="en-US" sz="1167" dirty="0"/>
          </a:p>
        </p:txBody>
      </p:sp>
      <p:sp>
        <p:nvSpPr>
          <p:cNvPr id="18" name="Text 16"/>
          <p:cNvSpPr/>
          <p:nvPr/>
        </p:nvSpPr>
        <p:spPr>
          <a:xfrm>
            <a:off x="4338538" y="2312393"/>
            <a:ext cx="1273572" cy="159246"/>
          </a:xfrm>
          <a:prstGeom prst="rect">
            <a:avLst/>
          </a:prstGeom>
          <a:noFill/>
          <a:ln/>
        </p:spPr>
        <p:txBody>
          <a:bodyPr wrap="none" lIns="0" tIns="0" rIns="0" bIns="0" rtlCol="0" anchor="t"/>
          <a:lstStyle/>
          <a:p>
            <a:pPr algn="r">
              <a:lnSpc>
                <a:spcPts val="1250"/>
              </a:lnSpc>
            </a:pPr>
            <a:r>
              <a:rPr lang="en-US" sz="1000" b="1" dirty="0">
                <a:solidFill>
                  <a:srgbClr val="384653"/>
                </a:solidFill>
                <a:latin typeface="Barlow Bold" pitchFamily="34" charset="0"/>
                <a:ea typeface="Barlow Bold" pitchFamily="34" charset="-122"/>
                <a:cs typeface="Barlow Bold" pitchFamily="34" charset="-120"/>
              </a:rPr>
              <a:t>September 15, 2025</a:t>
            </a:r>
            <a:endParaRPr lang="en-US" sz="1000" dirty="0"/>
          </a:p>
        </p:txBody>
      </p:sp>
      <p:sp>
        <p:nvSpPr>
          <p:cNvPr id="19" name="Text 17"/>
          <p:cNvSpPr/>
          <p:nvPr/>
        </p:nvSpPr>
        <p:spPr>
          <a:xfrm>
            <a:off x="338733" y="2529682"/>
            <a:ext cx="5273378" cy="154881"/>
          </a:xfrm>
          <a:prstGeom prst="rect">
            <a:avLst/>
          </a:prstGeom>
          <a:noFill/>
          <a:ln/>
        </p:spPr>
        <p:txBody>
          <a:bodyPr wrap="none" lIns="0" tIns="0" rIns="0" bIns="0" rtlCol="0" anchor="t"/>
          <a:lstStyle/>
          <a:p>
            <a:pPr algn="r">
              <a:lnSpc>
                <a:spcPts val="1208"/>
              </a:lnSpc>
            </a:pPr>
            <a:r>
              <a:rPr lang="en-US" sz="1000" dirty="0">
                <a:solidFill>
                  <a:srgbClr val="384653"/>
                </a:solidFill>
                <a:latin typeface="Montserrat" pitchFamily="34" charset="0"/>
                <a:ea typeface="Montserrat" pitchFamily="34" charset="-122"/>
                <a:cs typeface="Montserrat" pitchFamily="34" charset="-120"/>
              </a:rPr>
              <a:t>School and Library Promotion &amp; Tenure Committees are formed.</a:t>
            </a:r>
            <a:endParaRPr lang="en-US" sz="1000" dirty="0"/>
          </a:p>
        </p:txBody>
      </p:sp>
      <p:sp>
        <p:nvSpPr>
          <p:cNvPr id="20" name="Shape 18"/>
          <p:cNvSpPr/>
          <p:nvPr/>
        </p:nvSpPr>
        <p:spPr>
          <a:xfrm>
            <a:off x="6192144" y="2882206"/>
            <a:ext cx="290314" cy="12700"/>
          </a:xfrm>
          <a:prstGeom prst="roundRect">
            <a:avLst>
              <a:gd name="adj" fmla="val 1143210"/>
            </a:avLst>
          </a:prstGeom>
          <a:solidFill>
            <a:srgbClr val="BACFDD"/>
          </a:solidFill>
          <a:ln/>
        </p:spPr>
        <p:txBody>
          <a:bodyPr/>
          <a:lstStyle/>
          <a:p>
            <a:endParaRPr lang="en-US" sz="1500"/>
          </a:p>
        </p:txBody>
      </p:sp>
      <p:sp>
        <p:nvSpPr>
          <p:cNvPr id="21" name="Shape 19"/>
          <p:cNvSpPr/>
          <p:nvPr/>
        </p:nvSpPr>
        <p:spPr>
          <a:xfrm>
            <a:off x="5987157" y="2779713"/>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22" name="Text 20"/>
          <p:cNvSpPr/>
          <p:nvPr/>
        </p:nvSpPr>
        <p:spPr>
          <a:xfrm>
            <a:off x="6019602" y="2793058"/>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4</a:t>
            </a:r>
            <a:endParaRPr lang="en-US" sz="1167" dirty="0"/>
          </a:p>
        </p:txBody>
      </p:sp>
      <p:sp>
        <p:nvSpPr>
          <p:cNvPr id="23" name="Text 21"/>
          <p:cNvSpPr/>
          <p:nvPr/>
        </p:nvSpPr>
        <p:spPr>
          <a:xfrm>
            <a:off x="6579890" y="2812951"/>
            <a:ext cx="1273572" cy="159246"/>
          </a:xfrm>
          <a:prstGeom prst="rect">
            <a:avLst/>
          </a:prstGeom>
          <a:noFill/>
          <a:ln/>
        </p:spPr>
        <p:txBody>
          <a:bodyPr wrap="none" lIns="0" tIns="0" rIns="0" bIns="0" rtlCol="0" anchor="t"/>
          <a:lstStyle/>
          <a:p>
            <a:pPr>
              <a:lnSpc>
                <a:spcPts val="1250"/>
              </a:lnSpc>
            </a:pPr>
            <a:r>
              <a:rPr lang="en-US" sz="1000" b="1" dirty="0">
                <a:solidFill>
                  <a:srgbClr val="384653"/>
                </a:solidFill>
                <a:latin typeface="Barlow Bold" pitchFamily="34" charset="0"/>
                <a:ea typeface="Barlow Bold" pitchFamily="34" charset="-122"/>
                <a:cs typeface="Barlow Bold" pitchFamily="34" charset="-120"/>
              </a:rPr>
              <a:t>January 15, 2026</a:t>
            </a:r>
            <a:endParaRPr lang="en-US" sz="1000" dirty="0"/>
          </a:p>
        </p:txBody>
      </p:sp>
      <p:sp>
        <p:nvSpPr>
          <p:cNvPr id="24" name="Text 22"/>
          <p:cNvSpPr/>
          <p:nvPr/>
        </p:nvSpPr>
        <p:spPr>
          <a:xfrm>
            <a:off x="6579890" y="3030240"/>
            <a:ext cx="5273378" cy="154881"/>
          </a:xfrm>
          <a:prstGeom prst="rect">
            <a:avLst/>
          </a:prstGeom>
          <a:noFill/>
          <a:ln/>
        </p:spPr>
        <p:txBody>
          <a:bodyPr wrap="none" lIns="0" tIns="0" rIns="0" bIns="0" rtlCol="0" anchor="t"/>
          <a:lstStyle/>
          <a:p>
            <a:pPr>
              <a:lnSpc>
                <a:spcPts val="1208"/>
              </a:lnSpc>
            </a:pPr>
            <a:r>
              <a:rPr lang="en-US" sz="1000" dirty="0">
                <a:solidFill>
                  <a:srgbClr val="384653"/>
                </a:solidFill>
                <a:latin typeface="Montserrat" pitchFamily="34" charset="0"/>
                <a:ea typeface="Montserrat" pitchFamily="34" charset="-122"/>
                <a:cs typeface="Montserrat" pitchFamily="34" charset="-120"/>
              </a:rPr>
              <a:t>The College/Library faculty submits their portfolio to the Dean.</a:t>
            </a:r>
            <a:endParaRPr lang="en-US" sz="1000" dirty="0"/>
          </a:p>
        </p:txBody>
      </p:sp>
      <p:sp>
        <p:nvSpPr>
          <p:cNvPr id="25" name="Shape 23"/>
          <p:cNvSpPr/>
          <p:nvPr/>
        </p:nvSpPr>
        <p:spPr>
          <a:xfrm>
            <a:off x="5709544" y="3382764"/>
            <a:ext cx="290314" cy="12700"/>
          </a:xfrm>
          <a:prstGeom prst="roundRect">
            <a:avLst>
              <a:gd name="adj" fmla="val 1143210"/>
            </a:avLst>
          </a:prstGeom>
          <a:solidFill>
            <a:srgbClr val="BACFDD"/>
          </a:solidFill>
          <a:ln/>
        </p:spPr>
        <p:txBody>
          <a:bodyPr/>
          <a:lstStyle/>
          <a:p>
            <a:endParaRPr lang="en-US" sz="1500"/>
          </a:p>
        </p:txBody>
      </p:sp>
      <p:sp>
        <p:nvSpPr>
          <p:cNvPr id="26" name="Shape 24"/>
          <p:cNvSpPr/>
          <p:nvPr/>
        </p:nvSpPr>
        <p:spPr>
          <a:xfrm>
            <a:off x="5987157" y="3280271"/>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27" name="Text 25"/>
          <p:cNvSpPr/>
          <p:nvPr/>
        </p:nvSpPr>
        <p:spPr>
          <a:xfrm>
            <a:off x="6019602" y="3293616"/>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5</a:t>
            </a:r>
            <a:endParaRPr lang="en-US" sz="1167" dirty="0"/>
          </a:p>
        </p:txBody>
      </p:sp>
      <p:sp>
        <p:nvSpPr>
          <p:cNvPr id="28" name="Text 26"/>
          <p:cNvSpPr/>
          <p:nvPr/>
        </p:nvSpPr>
        <p:spPr>
          <a:xfrm>
            <a:off x="4338538" y="3313510"/>
            <a:ext cx="1273572" cy="159246"/>
          </a:xfrm>
          <a:prstGeom prst="rect">
            <a:avLst/>
          </a:prstGeom>
          <a:noFill/>
          <a:ln/>
        </p:spPr>
        <p:txBody>
          <a:bodyPr wrap="none" lIns="0" tIns="0" rIns="0" bIns="0" rtlCol="0" anchor="t"/>
          <a:lstStyle/>
          <a:p>
            <a:pPr algn="r">
              <a:lnSpc>
                <a:spcPts val="1250"/>
              </a:lnSpc>
            </a:pPr>
            <a:r>
              <a:rPr lang="en-US" sz="1000" b="1" dirty="0">
                <a:solidFill>
                  <a:srgbClr val="384653"/>
                </a:solidFill>
                <a:latin typeface="Barlow Bold" pitchFamily="34" charset="0"/>
                <a:ea typeface="Barlow Bold" pitchFamily="34" charset="-122"/>
                <a:cs typeface="Barlow Bold" pitchFamily="34" charset="-120"/>
              </a:rPr>
              <a:t>February 15, 2026</a:t>
            </a:r>
            <a:endParaRPr lang="en-US" sz="1000" dirty="0"/>
          </a:p>
        </p:txBody>
      </p:sp>
      <p:sp>
        <p:nvSpPr>
          <p:cNvPr id="29" name="Text 27"/>
          <p:cNvSpPr/>
          <p:nvPr/>
        </p:nvSpPr>
        <p:spPr>
          <a:xfrm>
            <a:off x="338733" y="3530799"/>
            <a:ext cx="5273378" cy="309761"/>
          </a:xfrm>
          <a:prstGeom prst="rect">
            <a:avLst/>
          </a:prstGeom>
          <a:noFill/>
          <a:ln/>
        </p:spPr>
        <p:txBody>
          <a:bodyPr wrap="square" lIns="0" tIns="0" rIns="0" bIns="0" rtlCol="0" anchor="t"/>
          <a:lstStyle/>
          <a:p>
            <a:pPr algn="r">
              <a:lnSpc>
                <a:spcPts val="1208"/>
              </a:lnSpc>
            </a:pPr>
            <a:r>
              <a:rPr lang="en-US" sz="1000" dirty="0">
                <a:solidFill>
                  <a:srgbClr val="384653"/>
                </a:solidFill>
                <a:latin typeface="Montserrat" pitchFamily="34" charset="0"/>
                <a:ea typeface="Montserrat" pitchFamily="34" charset="-122"/>
                <a:cs typeface="Montserrat" pitchFamily="34" charset="-120"/>
              </a:rPr>
              <a:t>The School/Library Promotion &amp; Tenure Committee submits its recommendation to the School/Library Director.</a:t>
            </a:r>
            <a:endParaRPr lang="en-US" sz="1000" dirty="0"/>
          </a:p>
        </p:txBody>
      </p:sp>
      <p:sp>
        <p:nvSpPr>
          <p:cNvPr id="30" name="Shape 28"/>
          <p:cNvSpPr/>
          <p:nvPr/>
        </p:nvSpPr>
        <p:spPr>
          <a:xfrm>
            <a:off x="6192144" y="3883323"/>
            <a:ext cx="290314" cy="12700"/>
          </a:xfrm>
          <a:prstGeom prst="roundRect">
            <a:avLst>
              <a:gd name="adj" fmla="val 1143210"/>
            </a:avLst>
          </a:prstGeom>
          <a:solidFill>
            <a:srgbClr val="BACFDD"/>
          </a:solidFill>
          <a:ln/>
        </p:spPr>
        <p:txBody>
          <a:bodyPr/>
          <a:lstStyle/>
          <a:p>
            <a:endParaRPr lang="en-US" sz="1500"/>
          </a:p>
        </p:txBody>
      </p:sp>
      <p:sp>
        <p:nvSpPr>
          <p:cNvPr id="31" name="Shape 29"/>
          <p:cNvSpPr/>
          <p:nvPr/>
        </p:nvSpPr>
        <p:spPr>
          <a:xfrm>
            <a:off x="5987157" y="3780830"/>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32" name="Text 30"/>
          <p:cNvSpPr/>
          <p:nvPr/>
        </p:nvSpPr>
        <p:spPr>
          <a:xfrm>
            <a:off x="6019602" y="3794175"/>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6</a:t>
            </a:r>
            <a:endParaRPr lang="en-US" sz="1167" dirty="0"/>
          </a:p>
        </p:txBody>
      </p:sp>
      <p:sp>
        <p:nvSpPr>
          <p:cNvPr id="33" name="Text 31"/>
          <p:cNvSpPr/>
          <p:nvPr/>
        </p:nvSpPr>
        <p:spPr>
          <a:xfrm>
            <a:off x="6579890" y="3814069"/>
            <a:ext cx="1273572" cy="159246"/>
          </a:xfrm>
          <a:prstGeom prst="rect">
            <a:avLst/>
          </a:prstGeom>
          <a:noFill/>
          <a:ln/>
        </p:spPr>
        <p:txBody>
          <a:bodyPr wrap="none" lIns="0" tIns="0" rIns="0" bIns="0" rtlCol="0" anchor="t"/>
          <a:lstStyle/>
          <a:p>
            <a:pPr>
              <a:lnSpc>
                <a:spcPts val="1250"/>
              </a:lnSpc>
            </a:pPr>
            <a:r>
              <a:rPr lang="en-US" sz="1000" b="1" dirty="0">
                <a:solidFill>
                  <a:srgbClr val="384653"/>
                </a:solidFill>
                <a:latin typeface="Barlow Bold" pitchFamily="34" charset="0"/>
                <a:ea typeface="Barlow Bold" pitchFamily="34" charset="-122"/>
                <a:cs typeface="Barlow Bold" pitchFamily="34" charset="-120"/>
              </a:rPr>
              <a:t>March 1, 2026</a:t>
            </a:r>
            <a:endParaRPr lang="en-US" sz="1000" dirty="0"/>
          </a:p>
        </p:txBody>
      </p:sp>
      <p:sp>
        <p:nvSpPr>
          <p:cNvPr id="34" name="Text 32"/>
          <p:cNvSpPr/>
          <p:nvPr/>
        </p:nvSpPr>
        <p:spPr>
          <a:xfrm>
            <a:off x="6579890" y="4031357"/>
            <a:ext cx="5273378" cy="154881"/>
          </a:xfrm>
          <a:prstGeom prst="rect">
            <a:avLst/>
          </a:prstGeom>
          <a:noFill/>
          <a:ln/>
        </p:spPr>
        <p:txBody>
          <a:bodyPr wrap="none" lIns="0" tIns="0" rIns="0" bIns="0" rtlCol="0" anchor="t"/>
          <a:lstStyle/>
          <a:p>
            <a:pPr>
              <a:lnSpc>
                <a:spcPts val="1208"/>
              </a:lnSpc>
            </a:pPr>
            <a:r>
              <a:rPr lang="en-US" sz="1000" dirty="0">
                <a:solidFill>
                  <a:srgbClr val="384653"/>
                </a:solidFill>
                <a:latin typeface="Montserrat" pitchFamily="34" charset="0"/>
                <a:ea typeface="Montserrat" pitchFamily="34" charset="-122"/>
                <a:cs typeface="Montserrat" pitchFamily="34" charset="-120"/>
              </a:rPr>
              <a:t>The School Director submits a recommendation to the Dean.</a:t>
            </a:r>
            <a:endParaRPr lang="en-US" sz="1000" dirty="0"/>
          </a:p>
        </p:txBody>
      </p:sp>
      <p:sp>
        <p:nvSpPr>
          <p:cNvPr id="35" name="Shape 33"/>
          <p:cNvSpPr/>
          <p:nvPr/>
        </p:nvSpPr>
        <p:spPr>
          <a:xfrm>
            <a:off x="5709544" y="4383882"/>
            <a:ext cx="290314" cy="12700"/>
          </a:xfrm>
          <a:prstGeom prst="roundRect">
            <a:avLst>
              <a:gd name="adj" fmla="val 1143210"/>
            </a:avLst>
          </a:prstGeom>
          <a:solidFill>
            <a:srgbClr val="BACFDD"/>
          </a:solidFill>
          <a:ln/>
        </p:spPr>
        <p:txBody>
          <a:bodyPr/>
          <a:lstStyle/>
          <a:p>
            <a:endParaRPr lang="en-US" sz="1500"/>
          </a:p>
        </p:txBody>
      </p:sp>
      <p:sp>
        <p:nvSpPr>
          <p:cNvPr id="36" name="Shape 34"/>
          <p:cNvSpPr/>
          <p:nvPr/>
        </p:nvSpPr>
        <p:spPr>
          <a:xfrm>
            <a:off x="5987157" y="4281389"/>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37" name="Text 35"/>
          <p:cNvSpPr/>
          <p:nvPr/>
        </p:nvSpPr>
        <p:spPr>
          <a:xfrm>
            <a:off x="6019602" y="4294734"/>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7</a:t>
            </a:r>
            <a:endParaRPr lang="en-US" sz="1167" dirty="0"/>
          </a:p>
        </p:txBody>
      </p:sp>
      <p:sp>
        <p:nvSpPr>
          <p:cNvPr id="38" name="Text 36"/>
          <p:cNvSpPr/>
          <p:nvPr/>
        </p:nvSpPr>
        <p:spPr>
          <a:xfrm>
            <a:off x="4338538" y="4314627"/>
            <a:ext cx="1273572" cy="159246"/>
          </a:xfrm>
          <a:prstGeom prst="rect">
            <a:avLst/>
          </a:prstGeom>
          <a:noFill/>
          <a:ln/>
        </p:spPr>
        <p:txBody>
          <a:bodyPr wrap="none" lIns="0" tIns="0" rIns="0" bIns="0" rtlCol="0" anchor="t"/>
          <a:lstStyle/>
          <a:p>
            <a:pPr algn="r">
              <a:lnSpc>
                <a:spcPts val="1250"/>
              </a:lnSpc>
            </a:pPr>
            <a:r>
              <a:rPr lang="en-US" sz="1000" b="1" dirty="0">
                <a:solidFill>
                  <a:srgbClr val="384653"/>
                </a:solidFill>
                <a:latin typeface="Barlow Bold" pitchFamily="34" charset="0"/>
                <a:ea typeface="Barlow Bold" pitchFamily="34" charset="-122"/>
                <a:cs typeface="Barlow Bold" pitchFamily="34" charset="-120"/>
              </a:rPr>
              <a:t>March 15, 2026</a:t>
            </a:r>
            <a:endParaRPr lang="en-US" sz="1000" dirty="0"/>
          </a:p>
        </p:txBody>
      </p:sp>
      <p:sp>
        <p:nvSpPr>
          <p:cNvPr id="39" name="Text 37"/>
          <p:cNvSpPr/>
          <p:nvPr/>
        </p:nvSpPr>
        <p:spPr>
          <a:xfrm>
            <a:off x="338733" y="4531916"/>
            <a:ext cx="5273378" cy="154881"/>
          </a:xfrm>
          <a:prstGeom prst="rect">
            <a:avLst/>
          </a:prstGeom>
          <a:noFill/>
          <a:ln/>
        </p:spPr>
        <p:txBody>
          <a:bodyPr wrap="none" lIns="0" tIns="0" rIns="0" bIns="0" rtlCol="0" anchor="t"/>
          <a:lstStyle/>
          <a:p>
            <a:pPr algn="r">
              <a:lnSpc>
                <a:spcPts val="1208"/>
              </a:lnSpc>
            </a:pPr>
            <a:r>
              <a:rPr lang="en-US" sz="1000" dirty="0">
                <a:solidFill>
                  <a:srgbClr val="384653"/>
                </a:solidFill>
                <a:latin typeface="Montserrat" pitchFamily="34" charset="0"/>
                <a:ea typeface="Montserrat" pitchFamily="34" charset="-122"/>
                <a:cs typeface="Montserrat" pitchFamily="34" charset="-120"/>
              </a:rPr>
              <a:t>The College Promotion &amp; Tenure Committee submits its recommendations to the Dean</a:t>
            </a:r>
            <a:r>
              <a:rPr lang="en-US" sz="750" dirty="0">
                <a:solidFill>
                  <a:srgbClr val="384653"/>
                </a:solidFill>
                <a:latin typeface="Montserrat" pitchFamily="34" charset="0"/>
                <a:ea typeface="Montserrat" pitchFamily="34" charset="-122"/>
                <a:cs typeface="Montserrat" pitchFamily="34" charset="-120"/>
              </a:rPr>
              <a:t>.</a:t>
            </a:r>
            <a:endParaRPr lang="en-US" sz="750" dirty="0"/>
          </a:p>
        </p:txBody>
      </p:sp>
      <p:sp>
        <p:nvSpPr>
          <p:cNvPr id="40" name="Shape 38"/>
          <p:cNvSpPr/>
          <p:nvPr/>
        </p:nvSpPr>
        <p:spPr>
          <a:xfrm>
            <a:off x="6192144" y="4884440"/>
            <a:ext cx="290314" cy="12700"/>
          </a:xfrm>
          <a:prstGeom prst="roundRect">
            <a:avLst>
              <a:gd name="adj" fmla="val 1143210"/>
            </a:avLst>
          </a:prstGeom>
          <a:solidFill>
            <a:srgbClr val="BACFDD"/>
          </a:solidFill>
          <a:ln/>
        </p:spPr>
        <p:txBody>
          <a:bodyPr/>
          <a:lstStyle/>
          <a:p>
            <a:endParaRPr lang="en-US" sz="1500"/>
          </a:p>
        </p:txBody>
      </p:sp>
      <p:sp>
        <p:nvSpPr>
          <p:cNvPr id="41" name="Shape 39"/>
          <p:cNvSpPr/>
          <p:nvPr/>
        </p:nvSpPr>
        <p:spPr>
          <a:xfrm>
            <a:off x="5987157" y="4781947"/>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42" name="Text 40"/>
          <p:cNvSpPr/>
          <p:nvPr/>
        </p:nvSpPr>
        <p:spPr>
          <a:xfrm>
            <a:off x="6019602" y="4795292"/>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8</a:t>
            </a:r>
            <a:endParaRPr lang="en-US" sz="1167" dirty="0"/>
          </a:p>
        </p:txBody>
      </p:sp>
      <p:sp>
        <p:nvSpPr>
          <p:cNvPr id="43" name="Text 41"/>
          <p:cNvSpPr/>
          <p:nvPr/>
        </p:nvSpPr>
        <p:spPr>
          <a:xfrm>
            <a:off x="6579890" y="4815185"/>
            <a:ext cx="1273572" cy="159246"/>
          </a:xfrm>
          <a:prstGeom prst="rect">
            <a:avLst/>
          </a:prstGeom>
          <a:noFill/>
          <a:ln/>
        </p:spPr>
        <p:txBody>
          <a:bodyPr wrap="none" lIns="0" tIns="0" rIns="0" bIns="0" rtlCol="0" anchor="t"/>
          <a:lstStyle/>
          <a:p>
            <a:pPr>
              <a:lnSpc>
                <a:spcPts val="1250"/>
              </a:lnSpc>
            </a:pPr>
            <a:r>
              <a:rPr lang="en-US" sz="1000" b="1" dirty="0">
                <a:solidFill>
                  <a:srgbClr val="384653"/>
                </a:solidFill>
                <a:latin typeface="Barlow Bold" pitchFamily="34" charset="0"/>
                <a:ea typeface="Barlow Bold" pitchFamily="34" charset="-122"/>
                <a:cs typeface="Barlow Bold" pitchFamily="34" charset="-120"/>
              </a:rPr>
              <a:t>April 1, 2026</a:t>
            </a:r>
            <a:endParaRPr lang="en-US" sz="1000" dirty="0"/>
          </a:p>
        </p:txBody>
      </p:sp>
      <p:sp>
        <p:nvSpPr>
          <p:cNvPr id="44" name="Text 42"/>
          <p:cNvSpPr/>
          <p:nvPr/>
        </p:nvSpPr>
        <p:spPr>
          <a:xfrm>
            <a:off x="6579890" y="5032475"/>
            <a:ext cx="5273378" cy="309761"/>
          </a:xfrm>
          <a:prstGeom prst="rect">
            <a:avLst/>
          </a:prstGeom>
          <a:noFill/>
          <a:ln/>
        </p:spPr>
        <p:txBody>
          <a:bodyPr wrap="square" lIns="0" tIns="0" rIns="0" bIns="0" rtlCol="0" anchor="t"/>
          <a:lstStyle/>
          <a:p>
            <a:pPr>
              <a:lnSpc>
                <a:spcPts val="1208"/>
              </a:lnSpc>
            </a:pPr>
            <a:r>
              <a:rPr lang="en-US" sz="1000" dirty="0">
                <a:solidFill>
                  <a:srgbClr val="384653"/>
                </a:solidFill>
                <a:latin typeface="Montserrat" pitchFamily="34" charset="0"/>
                <a:ea typeface="Montserrat" pitchFamily="34" charset="-122"/>
                <a:cs typeface="Montserrat" pitchFamily="34" charset="-120"/>
              </a:rPr>
              <a:t>Dean/Library Director submits college recommendation to the Provost and Vice President for Academic Affairs.</a:t>
            </a:r>
            <a:endParaRPr lang="en-US" sz="1000" dirty="0"/>
          </a:p>
        </p:txBody>
      </p:sp>
      <p:sp>
        <p:nvSpPr>
          <p:cNvPr id="45" name="Shape 43"/>
          <p:cNvSpPr/>
          <p:nvPr/>
        </p:nvSpPr>
        <p:spPr>
          <a:xfrm>
            <a:off x="5709544" y="5384998"/>
            <a:ext cx="290314" cy="12700"/>
          </a:xfrm>
          <a:prstGeom prst="roundRect">
            <a:avLst>
              <a:gd name="adj" fmla="val 1143210"/>
            </a:avLst>
          </a:prstGeom>
          <a:solidFill>
            <a:srgbClr val="BACFDD"/>
          </a:solidFill>
          <a:ln/>
        </p:spPr>
        <p:txBody>
          <a:bodyPr/>
          <a:lstStyle/>
          <a:p>
            <a:endParaRPr lang="en-US" sz="1500"/>
          </a:p>
        </p:txBody>
      </p:sp>
      <p:sp>
        <p:nvSpPr>
          <p:cNvPr id="46" name="Shape 44"/>
          <p:cNvSpPr/>
          <p:nvPr/>
        </p:nvSpPr>
        <p:spPr>
          <a:xfrm>
            <a:off x="5987157" y="5282506"/>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47" name="Text 45"/>
          <p:cNvSpPr/>
          <p:nvPr/>
        </p:nvSpPr>
        <p:spPr>
          <a:xfrm>
            <a:off x="6019602" y="5295850"/>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9</a:t>
            </a:r>
            <a:endParaRPr lang="en-US" sz="1167" dirty="0"/>
          </a:p>
        </p:txBody>
      </p:sp>
      <p:sp>
        <p:nvSpPr>
          <p:cNvPr id="48" name="Text 46"/>
          <p:cNvSpPr/>
          <p:nvPr/>
        </p:nvSpPr>
        <p:spPr>
          <a:xfrm>
            <a:off x="4338538" y="5315745"/>
            <a:ext cx="1273572" cy="159246"/>
          </a:xfrm>
          <a:prstGeom prst="rect">
            <a:avLst/>
          </a:prstGeom>
          <a:noFill/>
          <a:ln/>
        </p:spPr>
        <p:txBody>
          <a:bodyPr wrap="none" lIns="0" tIns="0" rIns="0" bIns="0" rtlCol="0" anchor="t"/>
          <a:lstStyle/>
          <a:p>
            <a:pPr algn="r">
              <a:lnSpc>
                <a:spcPts val="1250"/>
              </a:lnSpc>
            </a:pPr>
            <a:r>
              <a:rPr lang="en-US" sz="1000" b="1" dirty="0">
                <a:solidFill>
                  <a:srgbClr val="384653"/>
                </a:solidFill>
                <a:latin typeface="Barlow Bold" pitchFamily="34" charset="0"/>
                <a:ea typeface="Barlow Bold" pitchFamily="34" charset="-122"/>
                <a:cs typeface="Barlow Bold" pitchFamily="34" charset="-120"/>
              </a:rPr>
              <a:t>May 1, 2026</a:t>
            </a:r>
            <a:endParaRPr lang="en-US" sz="1000" dirty="0"/>
          </a:p>
        </p:txBody>
      </p:sp>
      <p:sp>
        <p:nvSpPr>
          <p:cNvPr id="49" name="Text 47"/>
          <p:cNvSpPr/>
          <p:nvPr/>
        </p:nvSpPr>
        <p:spPr>
          <a:xfrm>
            <a:off x="338733" y="5533033"/>
            <a:ext cx="5273378" cy="154881"/>
          </a:xfrm>
          <a:prstGeom prst="rect">
            <a:avLst/>
          </a:prstGeom>
          <a:noFill/>
          <a:ln/>
        </p:spPr>
        <p:txBody>
          <a:bodyPr wrap="none" lIns="0" tIns="0" rIns="0" bIns="0" rtlCol="0" anchor="t"/>
          <a:lstStyle/>
          <a:p>
            <a:pPr algn="r">
              <a:lnSpc>
                <a:spcPts val="1208"/>
              </a:lnSpc>
            </a:pPr>
            <a:r>
              <a:rPr lang="en-US" sz="1000" dirty="0">
                <a:solidFill>
                  <a:srgbClr val="384653"/>
                </a:solidFill>
                <a:latin typeface="Montserrat" pitchFamily="34" charset="0"/>
                <a:ea typeface="Montserrat" pitchFamily="34" charset="-122"/>
                <a:cs typeface="Montserrat" pitchFamily="34" charset="-120"/>
              </a:rPr>
              <a:t>The Provost and VPAA submits a recommendation to the President</a:t>
            </a:r>
            <a:r>
              <a:rPr lang="en-US" sz="750" dirty="0">
                <a:solidFill>
                  <a:srgbClr val="384653"/>
                </a:solidFill>
                <a:latin typeface="Montserrat" pitchFamily="34" charset="0"/>
                <a:ea typeface="Montserrat" pitchFamily="34" charset="-122"/>
                <a:cs typeface="Montserrat" pitchFamily="34" charset="-120"/>
              </a:rPr>
              <a:t>.</a:t>
            </a:r>
            <a:endParaRPr lang="en-US" sz="750" dirty="0"/>
          </a:p>
        </p:txBody>
      </p:sp>
      <p:sp>
        <p:nvSpPr>
          <p:cNvPr id="50" name="Shape 48"/>
          <p:cNvSpPr/>
          <p:nvPr/>
        </p:nvSpPr>
        <p:spPr>
          <a:xfrm>
            <a:off x="6192144" y="5885557"/>
            <a:ext cx="290314" cy="12700"/>
          </a:xfrm>
          <a:prstGeom prst="roundRect">
            <a:avLst>
              <a:gd name="adj" fmla="val 1143210"/>
            </a:avLst>
          </a:prstGeom>
          <a:solidFill>
            <a:srgbClr val="BACFDD"/>
          </a:solidFill>
          <a:ln/>
        </p:spPr>
        <p:txBody>
          <a:bodyPr/>
          <a:lstStyle/>
          <a:p>
            <a:endParaRPr lang="en-US" sz="1500"/>
          </a:p>
        </p:txBody>
      </p:sp>
      <p:sp>
        <p:nvSpPr>
          <p:cNvPr id="51" name="Shape 49"/>
          <p:cNvSpPr/>
          <p:nvPr/>
        </p:nvSpPr>
        <p:spPr>
          <a:xfrm>
            <a:off x="5987157" y="5783065"/>
            <a:ext cx="217686" cy="217686"/>
          </a:xfrm>
          <a:prstGeom prst="roundRect">
            <a:avLst>
              <a:gd name="adj" fmla="val 66696"/>
            </a:avLst>
          </a:prstGeom>
          <a:solidFill>
            <a:srgbClr val="D4E9F7"/>
          </a:solidFill>
          <a:ln w="7620">
            <a:solidFill>
              <a:srgbClr val="BACFDD"/>
            </a:solidFill>
            <a:prstDash val="solid"/>
          </a:ln>
        </p:spPr>
        <p:txBody>
          <a:bodyPr/>
          <a:lstStyle/>
          <a:p>
            <a:endParaRPr lang="en-US" sz="1500"/>
          </a:p>
        </p:txBody>
      </p:sp>
      <p:sp>
        <p:nvSpPr>
          <p:cNvPr id="52" name="Text 50"/>
          <p:cNvSpPr/>
          <p:nvPr/>
        </p:nvSpPr>
        <p:spPr>
          <a:xfrm>
            <a:off x="6019602" y="5796410"/>
            <a:ext cx="152797" cy="190996"/>
          </a:xfrm>
          <a:prstGeom prst="rect">
            <a:avLst/>
          </a:prstGeom>
          <a:noFill/>
          <a:ln/>
        </p:spPr>
        <p:txBody>
          <a:bodyPr wrap="none" lIns="0" tIns="0" rIns="0" bIns="0" rtlCol="0" anchor="t"/>
          <a:lstStyle/>
          <a:p>
            <a:pPr algn="ctr">
              <a:lnSpc>
                <a:spcPts val="1167"/>
              </a:lnSpc>
            </a:pPr>
            <a:r>
              <a:rPr lang="en-US" sz="1167" b="1" dirty="0">
                <a:solidFill>
                  <a:srgbClr val="384653"/>
                </a:solidFill>
                <a:latin typeface="Barlow Bold" pitchFamily="34" charset="0"/>
                <a:ea typeface="Barlow Bold" pitchFamily="34" charset="-122"/>
                <a:cs typeface="Barlow Bold" pitchFamily="34" charset="-120"/>
              </a:rPr>
              <a:t>10</a:t>
            </a:r>
            <a:endParaRPr lang="en-US" sz="1167" dirty="0"/>
          </a:p>
        </p:txBody>
      </p:sp>
      <p:sp>
        <p:nvSpPr>
          <p:cNvPr id="53" name="Text 51"/>
          <p:cNvSpPr/>
          <p:nvPr/>
        </p:nvSpPr>
        <p:spPr>
          <a:xfrm>
            <a:off x="6579890" y="5783065"/>
            <a:ext cx="1273572" cy="192484"/>
          </a:xfrm>
          <a:prstGeom prst="rect">
            <a:avLst/>
          </a:prstGeom>
          <a:noFill/>
          <a:ln/>
        </p:spPr>
        <p:txBody>
          <a:bodyPr wrap="none" lIns="0" tIns="0" rIns="0" bIns="0" rtlCol="0" anchor="t"/>
          <a:lstStyle/>
          <a:p>
            <a:pPr>
              <a:lnSpc>
                <a:spcPts val="1250"/>
              </a:lnSpc>
            </a:pPr>
            <a:r>
              <a:rPr lang="en-US" sz="1000" b="1" dirty="0">
                <a:solidFill>
                  <a:srgbClr val="384653"/>
                </a:solidFill>
                <a:latin typeface="Barlow Bold" pitchFamily="34" charset="0"/>
                <a:ea typeface="Barlow Bold" pitchFamily="34" charset="-122"/>
                <a:cs typeface="Barlow Bold" pitchFamily="34" charset="-120"/>
              </a:rPr>
              <a:t>August 2026</a:t>
            </a:r>
            <a:endParaRPr lang="en-US" sz="1000" dirty="0"/>
          </a:p>
        </p:txBody>
      </p:sp>
      <p:sp>
        <p:nvSpPr>
          <p:cNvPr id="54" name="Text 52"/>
          <p:cNvSpPr/>
          <p:nvPr/>
        </p:nvSpPr>
        <p:spPr>
          <a:xfrm>
            <a:off x="6579890" y="6003685"/>
            <a:ext cx="5273378" cy="154881"/>
          </a:xfrm>
          <a:prstGeom prst="rect">
            <a:avLst/>
          </a:prstGeom>
          <a:noFill/>
          <a:ln/>
        </p:spPr>
        <p:txBody>
          <a:bodyPr wrap="none" lIns="0" tIns="0" rIns="0" bIns="0" rtlCol="0" anchor="t"/>
          <a:lstStyle/>
          <a:p>
            <a:pPr>
              <a:lnSpc>
                <a:spcPts val="1208"/>
              </a:lnSpc>
            </a:pPr>
            <a:r>
              <a:rPr lang="en-US" sz="1000" dirty="0">
                <a:solidFill>
                  <a:srgbClr val="384653"/>
                </a:solidFill>
                <a:latin typeface="Montserrat" pitchFamily="34" charset="0"/>
                <a:ea typeface="Montserrat" pitchFamily="34" charset="-122"/>
                <a:cs typeface="Montserrat" pitchFamily="34" charset="-120"/>
              </a:rPr>
              <a:t>The President submits a recommendation to the ULS Board of Supervisors.</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203924" y="835025"/>
            <a:ext cx="4751288" cy="593923"/>
          </a:xfrm>
          <a:prstGeom prst="rect">
            <a:avLst/>
          </a:prstGeom>
          <a:noFill/>
          <a:ln/>
        </p:spPr>
        <p:txBody>
          <a:bodyPr wrap="none" lIns="0" tIns="0" rIns="0" bIns="0" rtlCol="0" anchor="t"/>
          <a:lstStyle/>
          <a:p>
            <a:pPr>
              <a:lnSpc>
                <a:spcPts val="4666"/>
              </a:lnSpc>
            </a:pPr>
            <a:r>
              <a:rPr lang="en-US" sz="3708" b="1" dirty="0">
                <a:solidFill>
                  <a:srgbClr val="2E3C4E"/>
                </a:solidFill>
                <a:latin typeface="Barlow Bold" pitchFamily="34" charset="0"/>
                <a:ea typeface="Barlow Bold" pitchFamily="34" charset="-122"/>
                <a:cs typeface="Barlow Bold" pitchFamily="34" charset="-120"/>
              </a:rPr>
              <a:t>Promotion Overview</a:t>
            </a:r>
            <a:endParaRPr lang="en-US" sz="3708" dirty="0"/>
          </a:p>
        </p:txBody>
      </p:sp>
      <p:sp>
        <p:nvSpPr>
          <p:cNvPr id="4" name="Text 1"/>
          <p:cNvSpPr/>
          <p:nvPr/>
        </p:nvSpPr>
        <p:spPr>
          <a:xfrm>
            <a:off x="5203925" y="1880195"/>
            <a:ext cx="2375594" cy="296863"/>
          </a:xfrm>
          <a:prstGeom prst="rect">
            <a:avLst/>
          </a:prstGeom>
          <a:noFill/>
          <a:ln/>
        </p:spPr>
        <p:txBody>
          <a:bodyPr wrap="none" lIns="0" tIns="0" rIns="0" bIns="0" rtlCol="0" anchor="t"/>
          <a:lstStyle/>
          <a:p>
            <a:pPr>
              <a:lnSpc>
                <a:spcPts val="2333"/>
              </a:lnSpc>
            </a:pPr>
            <a:r>
              <a:rPr lang="en-US" sz="1833" b="1" dirty="0">
                <a:solidFill>
                  <a:srgbClr val="2E3C4E"/>
                </a:solidFill>
                <a:latin typeface="Barlow Bold" pitchFamily="34" charset="0"/>
                <a:ea typeface="Barlow Bold" pitchFamily="34" charset="-122"/>
                <a:cs typeface="Barlow Bold" pitchFamily="34" charset="-120"/>
              </a:rPr>
              <a:t>Definition</a:t>
            </a:r>
            <a:endParaRPr lang="en-US" sz="1833" dirty="0"/>
          </a:p>
        </p:txBody>
      </p:sp>
      <p:sp>
        <p:nvSpPr>
          <p:cNvPr id="5" name="Text 2"/>
          <p:cNvSpPr/>
          <p:nvPr/>
        </p:nvSpPr>
        <p:spPr>
          <a:xfrm>
            <a:off x="5203924" y="2357537"/>
            <a:ext cx="2957810" cy="866775"/>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Promotion refers to elevation in academic rank through various levels of an individual's position.</a:t>
            </a:r>
            <a:endParaRPr lang="en-US" sz="1417" dirty="0"/>
          </a:p>
        </p:txBody>
      </p:sp>
      <p:sp>
        <p:nvSpPr>
          <p:cNvPr id="6" name="Text 3"/>
          <p:cNvSpPr/>
          <p:nvPr/>
        </p:nvSpPr>
        <p:spPr>
          <a:xfrm>
            <a:off x="5203924" y="3386733"/>
            <a:ext cx="2957810" cy="1155700"/>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Seeking promotion is a significant milestone in the ongoing process of faculty development.</a:t>
            </a:r>
            <a:endParaRPr lang="en-US" sz="1417" dirty="0"/>
          </a:p>
        </p:txBody>
      </p:sp>
      <p:sp>
        <p:nvSpPr>
          <p:cNvPr id="7" name="Text 4"/>
          <p:cNvSpPr/>
          <p:nvPr/>
        </p:nvSpPr>
        <p:spPr>
          <a:xfrm>
            <a:off x="8608616" y="1880195"/>
            <a:ext cx="2375594" cy="296863"/>
          </a:xfrm>
          <a:prstGeom prst="rect">
            <a:avLst/>
          </a:prstGeom>
          <a:noFill/>
          <a:ln/>
        </p:spPr>
        <p:txBody>
          <a:bodyPr wrap="none" lIns="0" tIns="0" rIns="0" bIns="0" rtlCol="0" anchor="t"/>
          <a:lstStyle/>
          <a:p>
            <a:pPr>
              <a:lnSpc>
                <a:spcPts val="2333"/>
              </a:lnSpc>
            </a:pPr>
            <a:r>
              <a:rPr lang="en-US" sz="1833" b="1" dirty="0">
                <a:solidFill>
                  <a:srgbClr val="2E3C4E"/>
                </a:solidFill>
                <a:latin typeface="Barlow Bold" pitchFamily="34" charset="0"/>
                <a:ea typeface="Barlow Bold" pitchFamily="34" charset="-122"/>
                <a:cs typeface="Barlow Bold" pitchFamily="34" charset="-120"/>
              </a:rPr>
              <a:t>Evaluation Basis</a:t>
            </a:r>
            <a:endParaRPr lang="en-US" sz="1833" dirty="0"/>
          </a:p>
        </p:txBody>
      </p:sp>
      <p:sp>
        <p:nvSpPr>
          <p:cNvPr id="8" name="Text 5"/>
          <p:cNvSpPr/>
          <p:nvPr/>
        </p:nvSpPr>
        <p:spPr>
          <a:xfrm>
            <a:off x="8608616" y="2357537"/>
            <a:ext cx="2957810" cy="1155700"/>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Faculty achievements and contributions since their last promotion are used to evaluate candidates.</a:t>
            </a:r>
            <a:endParaRPr lang="en-US" sz="1417" dirty="0"/>
          </a:p>
        </p:txBody>
      </p:sp>
      <p:sp>
        <p:nvSpPr>
          <p:cNvPr id="9" name="Text 6"/>
          <p:cNvSpPr/>
          <p:nvPr/>
        </p:nvSpPr>
        <p:spPr>
          <a:xfrm>
            <a:off x="8608616" y="3675658"/>
            <a:ext cx="2957810" cy="866775"/>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Annual evaluations should be carefully considered in assessment.</a:t>
            </a:r>
            <a:endParaRPr lang="en-US" sz="1417" dirty="0"/>
          </a:p>
        </p:txBody>
      </p:sp>
      <p:sp>
        <p:nvSpPr>
          <p:cNvPr id="10" name="Text 7"/>
          <p:cNvSpPr/>
          <p:nvPr/>
        </p:nvSpPr>
        <p:spPr>
          <a:xfrm>
            <a:off x="8608616" y="4704854"/>
            <a:ext cx="2957810" cy="1155700"/>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Program criteria are minimum requirements; their achievement does not imply automatic promotion.</a:t>
            </a:r>
            <a:endParaRPr lang="en-US" sz="1417" dirty="0"/>
          </a:p>
        </p:txBody>
      </p:sp>
      <p:pic>
        <p:nvPicPr>
          <p:cNvPr id="12" name="Picture 11" descr="A person in a suit walking up stairs&#10;&#10;AI-generated content may be incorrect.">
            <a:extLst>
              <a:ext uri="{FF2B5EF4-FFF2-40B4-BE49-F238E27FC236}">
                <a16:creationId xmlns:a16="http://schemas.microsoft.com/office/drawing/2014/main" id="{C3CA379B-16E9-4652-D1E8-F53C1C5DD6C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10800000" flipV="1">
            <a:off x="0" y="-28771"/>
            <a:ext cx="4882834" cy="68867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1924" y="576362"/>
            <a:ext cx="4751288" cy="593923"/>
          </a:xfrm>
          <a:prstGeom prst="rect">
            <a:avLst/>
          </a:prstGeom>
          <a:noFill/>
          <a:ln/>
        </p:spPr>
        <p:txBody>
          <a:bodyPr wrap="none" lIns="0" tIns="0" rIns="0" bIns="0" rtlCol="0" anchor="t"/>
          <a:lstStyle/>
          <a:p>
            <a:pPr>
              <a:lnSpc>
                <a:spcPts val="4666"/>
              </a:lnSpc>
            </a:pPr>
            <a:r>
              <a:rPr lang="en-US" sz="3708" b="1" dirty="0">
                <a:solidFill>
                  <a:srgbClr val="2E3C4E"/>
                </a:solidFill>
                <a:latin typeface="Barlow Bold" pitchFamily="34" charset="0"/>
                <a:ea typeface="Barlow Bold" pitchFamily="34" charset="-122"/>
                <a:cs typeface="Barlow Bold" pitchFamily="34" charset="-120"/>
              </a:rPr>
              <a:t>Promotion Process</a:t>
            </a:r>
            <a:endParaRPr lang="en-US" sz="3708" dirty="0"/>
          </a:p>
        </p:txBody>
      </p:sp>
      <p:pic>
        <p:nvPicPr>
          <p:cNvPr id="3" name="Image 0" descr="preencoded.png"/>
          <p:cNvPicPr>
            <a:picLocks noChangeAspect="1"/>
          </p:cNvPicPr>
          <p:nvPr/>
        </p:nvPicPr>
        <p:blipFill>
          <a:blip r:embed="rId3"/>
          <a:stretch>
            <a:fillRect/>
          </a:stretch>
        </p:blipFill>
        <p:spPr>
          <a:xfrm>
            <a:off x="806946" y="1531343"/>
            <a:ext cx="10578108" cy="3969345"/>
          </a:xfrm>
          <a:prstGeom prst="rect">
            <a:avLst/>
          </a:prstGeom>
        </p:spPr>
      </p:pic>
      <p:pic>
        <p:nvPicPr>
          <p:cNvPr id="4" name="Image 1" descr="preencoded.png"/>
          <p:cNvPicPr>
            <a:picLocks noChangeAspect="1"/>
          </p:cNvPicPr>
          <p:nvPr/>
        </p:nvPicPr>
        <p:blipFill>
          <a:blip r:embed="rId4"/>
          <a:stretch>
            <a:fillRect/>
          </a:stretch>
        </p:blipFill>
        <p:spPr>
          <a:xfrm>
            <a:off x="9840723" y="2542406"/>
            <a:ext cx="546395" cy="546396"/>
          </a:xfrm>
          <a:prstGeom prst="rect">
            <a:avLst/>
          </a:prstGeom>
        </p:spPr>
      </p:pic>
      <p:sp>
        <p:nvSpPr>
          <p:cNvPr id="5" name="Text 1"/>
          <p:cNvSpPr/>
          <p:nvPr/>
        </p:nvSpPr>
        <p:spPr>
          <a:xfrm>
            <a:off x="9353918" y="4528897"/>
            <a:ext cx="1595477" cy="323568"/>
          </a:xfrm>
          <a:prstGeom prst="rect">
            <a:avLst/>
          </a:prstGeom>
          <a:noFill/>
          <a:ln/>
        </p:spPr>
        <p:txBody>
          <a:bodyPr wrap="none" lIns="0" tIns="0" rIns="0" bIns="0" rtlCol="0" anchor="t"/>
          <a:lstStyle/>
          <a:p>
            <a:pPr algn="ctr">
              <a:lnSpc>
                <a:spcPts val="1458"/>
              </a:lnSpc>
            </a:pPr>
            <a:r>
              <a:rPr lang="en-US" sz="1167" b="1" dirty="0">
                <a:solidFill>
                  <a:srgbClr val="384653"/>
                </a:solidFill>
                <a:latin typeface="Barlow Bold" pitchFamily="34" charset="0"/>
                <a:ea typeface="Barlow Bold" pitchFamily="34" charset="-122"/>
                <a:cs typeface="Barlow Bold" pitchFamily="34" charset="-120"/>
              </a:rPr>
              <a:t>Final Decision</a:t>
            </a:r>
            <a:endParaRPr lang="en-US" sz="1167" dirty="0"/>
          </a:p>
        </p:txBody>
      </p:sp>
      <p:pic>
        <p:nvPicPr>
          <p:cNvPr id="6" name="Image 2" descr="preencoded.png"/>
          <p:cNvPicPr>
            <a:picLocks noChangeAspect="1"/>
          </p:cNvPicPr>
          <p:nvPr/>
        </p:nvPicPr>
        <p:blipFill>
          <a:blip r:embed="rId5"/>
          <a:stretch>
            <a:fillRect/>
          </a:stretch>
        </p:blipFill>
        <p:spPr>
          <a:xfrm>
            <a:off x="7840402" y="2543430"/>
            <a:ext cx="546395" cy="546396"/>
          </a:xfrm>
          <a:prstGeom prst="rect">
            <a:avLst/>
          </a:prstGeom>
        </p:spPr>
      </p:pic>
      <p:sp>
        <p:nvSpPr>
          <p:cNvPr id="7" name="Text 2"/>
          <p:cNvSpPr/>
          <p:nvPr/>
        </p:nvSpPr>
        <p:spPr>
          <a:xfrm>
            <a:off x="7343181" y="4367197"/>
            <a:ext cx="1595477" cy="647138"/>
          </a:xfrm>
          <a:prstGeom prst="rect">
            <a:avLst/>
          </a:prstGeom>
          <a:noFill/>
          <a:ln/>
        </p:spPr>
        <p:txBody>
          <a:bodyPr wrap="square" lIns="0" tIns="0" rIns="0" bIns="0" rtlCol="0" anchor="t"/>
          <a:lstStyle/>
          <a:p>
            <a:pPr algn="ctr">
              <a:lnSpc>
                <a:spcPts val="1458"/>
              </a:lnSpc>
            </a:pPr>
            <a:r>
              <a:rPr lang="en-US" sz="1167" b="1" dirty="0">
                <a:solidFill>
                  <a:srgbClr val="384653"/>
                </a:solidFill>
                <a:latin typeface="Barlow Bold" pitchFamily="34" charset="0"/>
                <a:ea typeface="Barlow Bold" pitchFamily="34" charset="-122"/>
                <a:cs typeface="Barlow Bold" pitchFamily="34" charset="-120"/>
              </a:rPr>
              <a:t>Administrative Review</a:t>
            </a:r>
            <a:endParaRPr lang="en-US" sz="1167" dirty="0"/>
          </a:p>
        </p:txBody>
      </p:sp>
      <p:pic>
        <p:nvPicPr>
          <p:cNvPr id="8" name="Image 3" descr="preencoded.png"/>
          <p:cNvPicPr>
            <a:picLocks noChangeAspect="1"/>
          </p:cNvPicPr>
          <p:nvPr/>
        </p:nvPicPr>
        <p:blipFill>
          <a:blip r:embed="rId6"/>
          <a:stretch>
            <a:fillRect/>
          </a:stretch>
        </p:blipFill>
        <p:spPr>
          <a:xfrm>
            <a:off x="5840593" y="2543430"/>
            <a:ext cx="546396" cy="546396"/>
          </a:xfrm>
          <a:prstGeom prst="rect">
            <a:avLst/>
          </a:prstGeom>
        </p:spPr>
      </p:pic>
      <p:sp>
        <p:nvSpPr>
          <p:cNvPr id="9" name="Text 3"/>
          <p:cNvSpPr/>
          <p:nvPr/>
        </p:nvSpPr>
        <p:spPr>
          <a:xfrm>
            <a:off x="5343372" y="4367197"/>
            <a:ext cx="1595477" cy="647138"/>
          </a:xfrm>
          <a:prstGeom prst="rect">
            <a:avLst/>
          </a:prstGeom>
          <a:noFill/>
          <a:ln/>
        </p:spPr>
        <p:txBody>
          <a:bodyPr wrap="square" lIns="0" tIns="0" rIns="0" bIns="0" rtlCol="0" anchor="t"/>
          <a:lstStyle/>
          <a:p>
            <a:pPr algn="ctr">
              <a:lnSpc>
                <a:spcPts val="1458"/>
              </a:lnSpc>
            </a:pPr>
            <a:r>
              <a:rPr lang="en-US" sz="1167" b="1" dirty="0">
                <a:solidFill>
                  <a:srgbClr val="384653"/>
                </a:solidFill>
                <a:latin typeface="Barlow Bold" pitchFamily="34" charset="0"/>
                <a:ea typeface="Barlow Bold" pitchFamily="34" charset="-122"/>
                <a:cs typeface="Barlow Bold" pitchFamily="34" charset="-120"/>
              </a:rPr>
              <a:t>College Review</a:t>
            </a:r>
            <a:endParaRPr lang="en-US" sz="1167" dirty="0"/>
          </a:p>
        </p:txBody>
      </p:sp>
      <p:pic>
        <p:nvPicPr>
          <p:cNvPr id="10" name="Image 4" descr="preencoded.png"/>
          <p:cNvPicPr>
            <a:picLocks noChangeAspect="1"/>
          </p:cNvPicPr>
          <p:nvPr/>
        </p:nvPicPr>
        <p:blipFill>
          <a:blip r:embed="rId7"/>
          <a:stretch>
            <a:fillRect/>
          </a:stretch>
        </p:blipFill>
        <p:spPr>
          <a:xfrm>
            <a:off x="3840784" y="2543430"/>
            <a:ext cx="546396" cy="546396"/>
          </a:xfrm>
          <a:prstGeom prst="rect">
            <a:avLst/>
          </a:prstGeom>
        </p:spPr>
      </p:pic>
      <p:sp>
        <p:nvSpPr>
          <p:cNvPr id="11" name="Text 4"/>
          <p:cNvSpPr/>
          <p:nvPr/>
        </p:nvSpPr>
        <p:spPr>
          <a:xfrm>
            <a:off x="3343563" y="4367197"/>
            <a:ext cx="1595477" cy="647138"/>
          </a:xfrm>
          <a:prstGeom prst="rect">
            <a:avLst/>
          </a:prstGeom>
          <a:noFill/>
          <a:ln/>
        </p:spPr>
        <p:txBody>
          <a:bodyPr wrap="square" lIns="0" tIns="0" rIns="0" bIns="0" rtlCol="0" anchor="t"/>
          <a:lstStyle/>
          <a:p>
            <a:pPr algn="ctr">
              <a:lnSpc>
                <a:spcPts val="1458"/>
              </a:lnSpc>
            </a:pPr>
            <a:r>
              <a:rPr lang="en-US" sz="1167" b="1" dirty="0">
                <a:solidFill>
                  <a:srgbClr val="384653"/>
                </a:solidFill>
                <a:latin typeface="Barlow Bold" pitchFamily="34" charset="0"/>
                <a:ea typeface="Barlow Bold" pitchFamily="34" charset="-122"/>
                <a:cs typeface="Barlow Bold" pitchFamily="34" charset="-120"/>
              </a:rPr>
              <a:t>School Review</a:t>
            </a:r>
            <a:endParaRPr lang="en-US" sz="1167" dirty="0"/>
          </a:p>
        </p:txBody>
      </p:sp>
      <p:pic>
        <p:nvPicPr>
          <p:cNvPr id="12" name="Image 5" descr="preencoded.png"/>
          <p:cNvPicPr>
            <a:picLocks noChangeAspect="1"/>
          </p:cNvPicPr>
          <p:nvPr/>
        </p:nvPicPr>
        <p:blipFill>
          <a:blip r:embed="rId8"/>
          <a:stretch>
            <a:fillRect/>
          </a:stretch>
        </p:blipFill>
        <p:spPr>
          <a:xfrm>
            <a:off x="1830047" y="2543430"/>
            <a:ext cx="546396" cy="546396"/>
          </a:xfrm>
          <a:prstGeom prst="rect">
            <a:avLst/>
          </a:prstGeom>
        </p:spPr>
      </p:pic>
      <p:sp>
        <p:nvSpPr>
          <p:cNvPr id="13" name="Text 5"/>
          <p:cNvSpPr/>
          <p:nvPr/>
        </p:nvSpPr>
        <p:spPr>
          <a:xfrm>
            <a:off x="1300043" y="4367197"/>
            <a:ext cx="1595476" cy="647138"/>
          </a:xfrm>
          <a:prstGeom prst="rect">
            <a:avLst/>
          </a:prstGeom>
          <a:noFill/>
          <a:ln/>
        </p:spPr>
        <p:txBody>
          <a:bodyPr wrap="square" lIns="0" tIns="0" rIns="0" bIns="0" rtlCol="0" anchor="t"/>
          <a:lstStyle/>
          <a:p>
            <a:pPr algn="ctr">
              <a:lnSpc>
                <a:spcPts val="1458"/>
              </a:lnSpc>
            </a:pPr>
            <a:r>
              <a:rPr lang="en-US" sz="1167" b="1" dirty="0">
                <a:solidFill>
                  <a:srgbClr val="384653"/>
                </a:solidFill>
                <a:latin typeface="Barlow Bold" pitchFamily="34" charset="0"/>
                <a:ea typeface="Barlow Bold" pitchFamily="34" charset="-122"/>
                <a:cs typeface="Barlow Bold" pitchFamily="34" charset="-120"/>
              </a:rPr>
              <a:t>Submit Application</a:t>
            </a:r>
            <a:endParaRPr lang="en-US" sz="1167" dirty="0"/>
          </a:p>
        </p:txBody>
      </p:sp>
      <p:sp>
        <p:nvSpPr>
          <p:cNvPr id="14" name="Text 6"/>
          <p:cNvSpPr/>
          <p:nvPr/>
        </p:nvSpPr>
        <p:spPr>
          <a:xfrm>
            <a:off x="758924" y="5326657"/>
            <a:ext cx="10928152" cy="577850"/>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The procedure for evaluating a faculty member's application for promotion will be the one in force at the time of application, though the criteria will remain those in force at the time of applicant's hire or most recent promotion.</a:t>
            </a:r>
            <a:endParaRPr lang="en-US" sz="1417"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1924" y="1430239"/>
            <a:ext cx="4751288" cy="593923"/>
          </a:xfrm>
          <a:prstGeom prst="rect">
            <a:avLst/>
          </a:prstGeom>
          <a:noFill/>
          <a:ln/>
        </p:spPr>
        <p:txBody>
          <a:bodyPr wrap="none" lIns="0" tIns="0" rIns="0" bIns="0" rtlCol="0" anchor="t"/>
          <a:lstStyle/>
          <a:p>
            <a:pPr>
              <a:lnSpc>
                <a:spcPts val="4666"/>
              </a:lnSpc>
            </a:pPr>
            <a:r>
              <a:rPr lang="en-US" sz="3708" b="1" dirty="0">
                <a:solidFill>
                  <a:srgbClr val="2E3C4E"/>
                </a:solidFill>
                <a:latin typeface="Barlow Bold" pitchFamily="34" charset="0"/>
                <a:ea typeface="Barlow Bold" pitchFamily="34" charset="-122"/>
                <a:cs typeface="Barlow Bold" pitchFamily="34" charset="-120"/>
              </a:rPr>
              <a:t>Appeals Process</a:t>
            </a:r>
            <a:endParaRPr lang="en-US" sz="3708" dirty="0"/>
          </a:p>
        </p:txBody>
      </p:sp>
      <p:sp>
        <p:nvSpPr>
          <p:cNvPr id="3" name="Shape 1"/>
          <p:cNvSpPr/>
          <p:nvPr/>
        </p:nvSpPr>
        <p:spPr>
          <a:xfrm>
            <a:off x="631924" y="2385219"/>
            <a:ext cx="3522365" cy="2261493"/>
          </a:xfrm>
          <a:prstGeom prst="roundRect">
            <a:avLst>
              <a:gd name="adj" fmla="val 5391"/>
            </a:avLst>
          </a:prstGeom>
          <a:solidFill>
            <a:srgbClr val="FFFFFF"/>
          </a:solidFill>
          <a:ln w="30480">
            <a:solidFill>
              <a:srgbClr val="75BAE6"/>
            </a:solidFill>
            <a:prstDash val="solid"/>
          </a:ln>
        </p:spPr>
        <p:txBody>
          <a:bodyPr/>
          <a:lstStyle/>
          <a:p>
            <a:endParaRPr lang="en-US" sz="1500"/>
          </a:p>
        </p:txBody>
      </p:sp>
      <p:sp>
        <p:nvSpPr>
          <p:cNvPr id="4" name="Shape 2"/>
          <p:cNvSpPr/>
          <p:nvPr/>
        </p:nvSpPr>
        <p:spPr>
          <a:xfrm>
            <a:off x="606524" y="2385219"/>
            <a:ext cx="101600" cy="2261493"/>
          </a:xfrm>
          <a:prstGeom prst="roundRect">
            <a:avLst>
              <a:gd name="adj" fmla="val 266563"/>
            </a:avLst>
          </a:prstGeom>
          <a:solidFill>
            <a:srgbClr val="75BAE6"/>
          </a:solidFill>
          <a:ln/>
        </p:spPr>
        <p:txBody>
          <a:bodyPr/>
          <a:lstStyle/>
          <a:p>
            <a:endParaRPr lang="en-US" sz="1500"/>
          </a:p>
        </p:txBody>
      </p:sp>
      <p:sp>
        <p:nvSpPr>
          <p:cNvPr id="5" name="Text 3"/>
          <p:cNvSpPr/>
          <p:nvPr/>
        </p:nvSpPr>
        <p:spPr>
          <a:xfrm>
            <a:off x="914004" y="2591098"/>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mj-lt"/>
                <a:ea typeface="Barlow Bold" pitchFamily="34" charset="-122"/>
                <a:cs typeface="Barlow Bold" pitchFamily="34" charset="-120"/>
              </a:rPr>
              <a:t>Appeal Process</a:t>
            </a:r>
            <a:endParaRPr lang="en-US" sz="1833" dirty="0">
              <a:latin typeface="+mj-lt"/>
            </a:endParaRPr>
          </a:p>
        </p:txBody>
      </p:sp>
      <p:sp>
        <p:nvSpPr>
          <p:cNvPr id="6" name="Text 4"/>
          <p:cNvSpPr/>
          <p:nvPr/>
        </p:nvSpPr>
        <p:spPr>
          <a:xfrm>
            <a:off x="914003" y="2996207"/>
            <a:ext cx="3034407" cy="1444625"/>
          </a:xfrm>
          <a:prstGeom prst="rect">
            <a:avLst/>
          </a:prstGeom>
          <a:noFill/>
          <a:ln/>
        </p:spPr>
        <p:txBody>
          <a:bodyPr wrap="square" lIns="0" tIns="0" rIns="0" bIns="0" rtlCol="0" anchor="t"/>
          <a:lstStyle/>
          <a:p>
            <a:pPr>
              <a:lnSpc>
                <a:spcPts val="2250"/>
              </a:lnSpc>
            </a:pPr>
            <a:r>
              <a:rPr lang="en-US" sz="1417" dirty="0">
                <a:solidFill>
                  <a:srgbClr val="384653"/>
                </a:solidFill>
                <a:latin typeface="+mj-lt"/>
                <a:ea typeface="Montserrat" pitchFamily="34" charset="-122"/>
                <a:cs typeface="Montserrat" pitchFamily="34" charset="-120"/>
              </a:rPr>
              <a:t>The appeal process can be found in the Faculty Handbook.</a:t>
            </a:r>
            <a:endParaRPr lang="en-US" sz="1417" dirty="0">
              <a:latin typeface="+mj-lt"/>
            </a:endParaRPr>
          </a:p>
        </p:txBody>
      </p:sp>
      <p:sp>
        <p:nvSpPr>
          <p:cNvPr id="7" name="Shape 5"/>
          <p:cNvSpPr/>
          <p:nvPr/>
        </p:nvSpPr>
        <p:spPr>
          <a:xfrm>
            <a:off x="4334768" y="2385219"/>
            <a:ext cx="3522365" cy="2261493"/>
          </a:xfrm>
          <a:prstGeom prst="roundRect">
            <a:avLst>
              <a:gd name="adj" fmla="val 5391"/>
            </a:avLst>
          </a:prstGeom>
          <a:solidFill>
            <a:srgbClr val="FFFFFF"/>
          </a:solidFill>
          <a:ln w="30480">
            <a:solidFill>
              <a:srgbClr val="75BAE6"/>
            </a:solidFill>
            <a:prstDash val="solid"/>
          </a:ln>
        </p:spPr>
        <p:txBody>
          <a:bodyPr/>
          <a:lstStyle/>
          <a:p>
            <a:endParaRPr lang="en-US" sz="1500"/>
          </a:p>
        </p:txBody>
      </p:sp>
      <p:sp>
        <p:nvSpPr>
          <p:cNvPr id="8" name="Shape 6"/>
          <p:cNvSpPr/>
          <p:nvPr/>
        </p:nvSpPr>
        <p:spPr>
          <a:xfrm>
            <a:off x="4309368" y="2385219"/>
            <a:ext cx="101600" cy="2261493"/>
          </a:xfrm>
          <a:prstGeom prst="roundRect">
            <a:avLst>
              <a:gd name="adj" fmla="val 266563"/>
            </a:avLst>
          </a:prstGeom>
          <a:solidFill>
            <a:srgbClr val="75BAE6"/>
          </a:solidFill>
          <a:ln/>
        </p:spPr>
        <p:txBody>
          <a:bodyPr/>
          <a:lstStyle/>
          <a:p>
            <a:endParaRPr lang="en-US" sz="1500"/>
          </a:p>
        </p:txBody>
      </p:sp>
      <p:sp>
        <p:nvSpPr>
          <p:cNvPr id="9" name="Text 7"/>
          <p:cNvSpPr/>
          <p:nvPr/>
        </p:nvSpPr>
        <p:spPr>
          <a:xfrm>
            <a:off x="4616847" y="2490093"/>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mj-lt"/>
                <a:ea typeface="Barlow Bold" pitchFamily="34" charset="-122"/>
              </a:rPr>
              <a:t>Appeal Basis</a:t>
            </a:r>
            <a:endParaRPr lang="en-US" sz="1833" dirty="0">
              <a:latin typeface="+mj-lt"/>
            </a:endParaRPr>
          </a:p>
        </p:txBody>
      </p:sp>
      <p:sp>
        <p:nvSpPr>
          <p:cNvPr id="10" name="Text 8"/>
          <p:cNvSpPr/>
          <p:nvPr/>
        </p:nvSpPr>
        <p:spPr>
          <a:xfrm>
            <a:off x="4616847" y="2851150"/>
            <a:ext cx="3034407" cy="1155700"/>
          </a:xfrm>
          <a:prstGeom prst="rect">
            <a:avLst/>
          </a:prstGeom>
          <a:noFill/>
          <a:ln/>
        </p:spPr>
        <p:txBody>
          <a:bodyPr wrap="square" lIns="0" tIns="0" rIns="0" bIns="0" rtlCol="0" anchor="t"/>
          <a:lstStyle/>
          <a:p>
            <a:pPr lvl="0">
              <a:lnSpc>
                <a:spcPts val="2250"/>
              </a:lnSpc>
            </a:pPr>
            <a:r>
              <a:rPr lang="en-US" sz="1417" dirty="0">
                <a:solidFill>
                  <a:srgbClr val="384653"/>
                </a:solidFill>
                <a:latin typeface="Times New Roman" panose="02020603050405020304"/>
                <a:ea typeface="Montserrat" pitchFamily="34" charset="-122"/>
                <a:cs typeface="Montserrat" pitchFamily="34" charset="-120"/>
              </a:rPr>
              <a:t>Faculty may appeal if they believe the promotion or tenure </a:t>
            </a:r>
            <a:r>
              <a:rPr lang="en-US" sz="1417" b="1" i="1" dirty="0">
                <a:solidFill>
                  <a:srgbClr val="830028"/>
                </a:solidFill>
                <a:latin typeface="Times New Roman" panose="02020603050405020304"/>
                <a:ea typeface="Montserrat" pitchFamily="34" charset="-122"/>
                <a:cs typeface="Montserrat" pitchFamily="34" charset="-120"/>
              </a:rPr>
              <a:t>process</a:t>
            </a:r>
            <a:r>
              <a:rPr lang="en-US" sz="1417" b="1" dirty="0">
                <a:solidFill>
                  <a:srgbClr val="2589C9"/>
                </a:solidFill>
                <a:latin typeface="Times New Roman" panose="02020603050405020304"/>
                <a:ea typeface="Montserrat" pitchFamily="34" charset="-122"/>
                <a:cs typeface="Montserrat" pitchFamily="34" charset="-120"/>
              </a:rPr>
              <a:t> </a:t>
            </a:r>
            <a:r>
              <a:rPr lang="en-US" sz="1417" dirty="0">
                <a:solidFill>
                  <a:srgbClr val="48494C">
                    <a:lumMod val="50000"/>
                  </a:srgbClr>
                </a:solidFill>
                <a:latin typeface="Times New Roman" panose="02020603050405020304"/>
                <a:ea typeface="Montserrat" pitchFamily="34" charset="-122"/>
                <a:cs typeface="Montserrat" pitchFamily="34" charset="-120"/>
              </a:rPr>
              <a:t>has been violated</a:t>
            </a:r>
            <a:r>
              <a:rPr lang="en-US" sz="1417" dirty="0">
                <a:solidFill>
                  <a:srgbClr val="384653"/>
                </a:solidFill>
                <a:latin typeface="Times New Roman" panose="02020603050405020304"/>
                <a:ea typeface="Montserrat" pitchFamily="34" charset="-122"/>
                <a:cs typeface="Montserrat" pitchFamily="34" charset="-120"/>
              </a:rPr>
              <a:t>. Recommendations themselves cannot be appealed.</a:t>
            </a:r>
            <a:endParaRPr lang="en-US" sz="1417" dirty="0">
              <a:solidFill>
                <a:srgbClr val="48494C"/>
              </a:solidFill>
              <a:latin typeface="Times New Roman" panose="02020603050405020304"/>
            </a:endParaRPr>
          </a:p>
        </p:txBody>
      </p:sp>
      <p:sp>
        <p:nvSpPr>
          <p:cNvPr id="11" name="Shape 9"/>
          <p:cNvSpPr/>
          <p:nvPr/>
        </p:nvSpPr>
        <p:spPr>
          <a:xfrm>
            <a:off x="8037612" y="2385219"/>
            <a:ext cx="3522464" cy="2261493"/>
          </a:xfrm>
          <a:prstGeom prst="roundRect">
            <a:avLst>
              <a:gd name="adj" fmla="val 5391"/>
            </a:avLst>
          </a:prstGeom>
          <a:solidFill>
            <a:srgbClr val="FFFFFF"/>
          </a:solidFill>
          <a:ln w="30480">
            <a:solidFill>
              <a:srgbClr val="75BAE6"/>
            </a:solidFill>
            <a:prstDash val="solid"/>
          </a:ln>
        </p:spPr>
        <p:txBody>
          <a:bodyPr/>
          <a:lstStyle/>
          <a:p>
            <a:endParaRPr lang="en-US" sz="1500" dirty="0"/>
          </a:p>
        </p:txBody>
      </p:sp>
      <p:sp>
        <p:nvSpPr>
          <p:cNvPr id="12" name="Shape 10"/>
          <p:cNvSpPr/>
          <p:nvPr/>
        </p:nvSpPr>
        <p:spPr>
          <a:xfrm>
            <a:off x="8012212" y="2385219"/>
            <a:ext cx="101600" cy="2261493"/>
          </a:xfrm>
          <a:prstGeom prst="roundRect">
            <a:avLst>
              <a:gd name="adj" fmla="val 266563"/>
            </a:avLst>
          </a:prstGeom>
          <a:solidFill>
            <a:srgbClr val="75BAE6"/>
          </a:solidFill>
          <a:ln/>
        </p:spPr>
        <p:txBody>
          <a:bodyPr/>
          <a:lstStyle/>
          <a:p>
            <a:endParaRPr lang="en-US" sz="1500"/>
          </a:p>
        </p:txBody>
      </p:sp>
      <p:sp>
        <p:nvSpPr>
          <p:cNvPr id="13" name="Text 11"/>
          <p:cNvSpPr/>
          <p:nvPr/>
        </p:nvSpPr>
        <p:spPr>
          <a:xfrm>
            <a:off x="8319691" y="2591098"/>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mj-lt"/>
                <a:ea typeface="Barlow Bold" pitchFamily="34" charset="-122"/>
                <a:cs typeface="Barlow Bold" pitchFamily="34" charset="-120"/>
              </a:rPr>
              <a:t>Appeal Reviewers</a:t>
            </a:r>
            <a:endParaRPr lang="en-US" sz="1833" dirty="0">
              <a:latin typeface="+mj-lt"/>
            </a:endParaRPr>
          </a:p>
        </p:txBody>
      </p:sp>
      <p:sp>
        <p:nvSpPr>
          <p:cNvPr id="14" name="Text 12"/>
          <p:cNvSpPr/>
          <p:nvPr/>
        </p:nvSpPr>
        <p:spPr>
          <a:xfrm>
            <a:off x="8319691" y="2996208"/>
            <a:ext cx="3034507" cy="1444625"/>
          </a:xfrm>
          <a:prstGeom prst="rect">
            <a:avLst/>
          </a:prstGeom>
          <a:noFill/>
          <a:ln/>
        </p:spPr>
        <p:txBody>
          <a:bodyPr wrap="square" lIns="0" tIns="0" rIns="0" bIns="0" rtlCol="0" anchor="t"/>
          <a:lstStyle/>
          <a:p>
            <a:pPr>
              <a:lnSpc>
                <a:spcPts val="2250"/>
              </a:lnSpc>
            </a:pPr>
            <a:r>
              <a:rPr lang="en-US" sz="1417" dirty="0">
                <a:solidFill>
                  <a:srgbClr val="384653"/>
                </a:solidFill>
                <a:latin typeface="+mj-lt"/>
                <a:ea typeface="Montserrat" pitchFamily="34" charset="-122"/>
                <a:cs typeface="Montserrat" pitchFamily="34" charset="-120"/>
              </a:rPr>
              <a:t>Generally, the Faculty Senate forms an ad-hoc Committee to handle the appeal.  There is an alternate option to appeal to the Provost and VPAA.</a:t>
            </a:r>
            <a:endParaRPr lang="en-US" sz="1417" dirty="0">
              <a:latin typeface="+mj-lt"/>
            </a:endParaRPr>
          </a:p>
        </p:txBody>
      </p:sp>
      <p:sp>
        <p:nvSpPr>
          <p:cNvPr id="15" name="Text 13"/>
          <p:cNvSpPr/>
          <p:nvPr/>
        </p:nvSpPr>
        <p:spPr>
          <a:xfrm>
            <a:off x="631924" y="4849813"/>
            <a:ext cx="10928152" cy="577850"/>
          </a:xfrm>
          <a:prstGeom prst="rect">
            <a:avLst/>
          </a:prstGeom>
          <a:noFill/>
          <a:ln/>
        </p:spPr>
        <p:txBody>
          <a:bodyPr wrap="square" lIns="0" tIns="0" rIns="0" bIns="0" rtlCol="0" anchor="t"/>
          <a:lstStyle/>
          <a:p>
            <a:pPr>
              <a:lnSpc>
                <a:spcPts val="2250"/>
              </a:lnSpc>
            </a:pPr>
            <a:endParaRPr lang="en-US" sz="141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37096-93B1-A419-0775-8C5164000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4BDD9-2CE4-2CE1-3659-35A256650840}"/>
              </a:ext>
            </a:extLst>
          </p:cNvPr>
          <p:cNvSpPr>
            <a:spLocks noGrp="1"/>
          </p:cNvSpPr>
          <p:nvPr>
            <p:ph type="ctrTitle"/>
          </p:nvPr>
        </p:nvSpPr>
        <p:spPr>
          <a:xfrm>
            <a:off x="4375355" y="4212370"/>
            <a:ext cx="7424032" cy="888268"/>
          </a:xfrm>
        </p:spPr>
        <p:txBody>
          <a:bodyPr/>
          <a:lstStyle/>
          <a:p>
            <a:r>
              <a:rPr lang="en-US" dirty="0"/>
              <a:t>Questions?</a:t>
            </a:r>
          </a:p>
        </p:txBody>
      </p:sp>
      <p:sp>
        <p:nvSpPr>
          <p:cNvPr id="5" name="Footer Placeholder 4">
            <a:extLst>
              <a:ext uri="{FF2B5EF4-FFF2-40B4-BE49-F238E27FC236}">
                <a16:creationId xmlns:a16="http://schemas.microsoft.com/office/drawing/2014/main" id="{AECFDEF3-E34C-9EC4-8DA3-B58DBC94A9A2}"/>
              </a:ext>
            </a:extLst>
          </p:cNvPr>
          <p:cNvSpPr>
            <a:spLocks noGrp="1"/>
          </p:cNvSpPr>
          <p:nvPr>
            <p:ph type="ftr" sz="quarter" idx="11"/>
          </p:nvPr>
        </p:nvSpPr>
        <p:spPr/>
        <p:txBody>
          <a:bodyPr/>
          <a:lstStyle/>
          <a:p>
            <a:r>
              <a:rPr lang="en-US" dirty="0"/>
              <a:t>University of Louisiana Monroe / Office of Academic Affairs</a:t>
            </a:r>
          </a:p>
        </p:txBody>
      </p:sp>
      <p:pic>
        <p:nvPicPr>
          <p:cNvPr id="9" name="Picture Placeholder 8" descr="A building with a tower and a tower on the side of the water&#10;&#10;Description automatically generated">
            <a:extLst>
              <a:ext uri="{FF2B5EF4-FFF2-40B4-BE49-F238E27FC236}">
                <a16:creationId xmlns:a16="http://schemas.microsoft.com/office/drawing/2014/main" id="{DFC3D86B-1FCD-4A56-5A7A-3CC647BAE18F}"/>
              </a:ext>
            </a:extLst>
          </p:cNvPr>
          <p:cNvPicPr>
            <a:picLocks noGrp="1" noChangeAspect="1"/>
          </p:cNvPicPr>
          <p:nvPr>
            <p:ph type="pic" sz="quarter" idx="13"/>
          </p:nvPr>
        </p:nvPicPr>
        <p:blipFill>
          <a:blip r:embed="rId3"/>
          <a:srcRect l="807" r="807"/>
          <a:stretch>
            <a:fillRect/>
          </a:stretch>
        </p:blipFill>
        <p:spPr/>
      </p:pic>
      <p:sp>
        <p:nvSpPr>
          <p:cNvPr id="6" name="Subtitle 5">
            <a:extLst>
              <a:ext uri="{FF2B5EF4-FFF2-40B4-BE49-F238E27FC236}">
                <a16:creationId xmlns:a16="http://schemas.microsoft.com/office/drawing/2014/main" id="{FC362FBE-2C5A-2D28-C619-E8962C0132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7210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5602942" y="96520"/>
            <a:ext cx="5487002" cy="2021553"/>
          </a:xfrm>
          <a:prstGeom prst="rect">
            <a:avLst/>
          </a:prstGeom>
        </p:spPr>
        <p:txBody>
          <a:bodyPr vert="horz" lIns="76200" tIns="38100" rIns="76200" bIns="38100" rtlCol="0" anchor="ctr">
            <a:normAutofit/>
          </a:bodyPr>
          <a:lstStyle/>
          <a:p>
            <a:pPr defTabSz="761970">
              <a:lnSpc>
                <a:spcPct val="90000"/>
              </a:lnSpc>
              <a:spcBef>
                <a:spcPct val="0"/>
              </a:spcBef>
              <a:spcAft>
                <a:spcPts val="500"/>
              </a:spcAft>
            </a:pPr>
            <a:r>
              <a:rPr lang="en-US" sz="4500" b="1" cap="all" dirty="0">
                <a:latin typeface="+mj-lt"/>
                <a:ea typeface="+mj-ea"/>
                <a:cs typeface="+mj-cs"/>
              </a:rPr>
              <a:t>Faculty value</a:t>
            </a:r>
            <a:endParaRPr lang="en-US" sz="4500" cap="all" dirty="0">
              <a:latin typeface="+mj-lt"/>
              <a:ea typeface="+mj-ea"/>
              <a:cs typeface="+mj-cs"/>
            </a:endParaRPr>
          </a:p>
        </p:txBody>
      </p:sp>
      <p:pic>
        <p:nvPicPr>
          <p:cNvPr id="2" name="Image 0" descr="preencoded.png"/>
          <p:cNvPicPr>
            <a:picLocks noChangeAspect="1"/>
          </p:cNvPicPr>
          <p:nvPr/>
        </p:nvPicPr>
        <p:blipFill>
          <a:blip r:embed="rId3"/>
          <a:srcRect r="-2" b="21245"/>
          <a:stretch>
            <a:fillRect/>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Text 1"/>
          <p:cNvSpPr/>
          <p:nvPr/>
        </p:nvSpPr>
        <p:spPr>
          <a:xfrm>
            <a:off x="6550924" y="2927443"/>
            <a:ext cx="4920019" cy="3244755"/>
          </a:xfrm>
          <a:prstGeom prst="rect">
            <a:avLst/>
          </a:prstGeom>
        </p:spPr>
        <p:txBody>
          <a:bodyPr vert="horz" lIns="76200" tIns="38100" rIns="76200" bIns="38100" rtlCol="0">
            <a:normAutofit/>
          </a:bodyPr>
          <a:lstStyle/>
          <a:p>
            <a:pPr indent="-152394" defTabSz="761970">
              <a:lnSpc>
                <a:spcPct val="90000"/>
              </a:lnSpc>
              <a:spcAft>
                <a:spcPts val="500"/>
              </a:spcAft>
              <a:buClr>
                <a:schemeClr val="accent1">
                  <a:lumMod val="75000"/>
                </a:schemeClr>
              </a:buClr>
              <a:buSzPct val="85000"/>
              <a:buFont typeface="Wingdings" pitchFamily="2" charset="2"/>
              <a:buChar char="§"/>
            </a:pPr>
            <a:endParaRPr lang="en-US" sz="1500" dirty="0"/>
          </a:p>
        </p:txBody>
      </p:sp>
      <p:sp>
        <p:nvSpPr>
          <p:cNvPr id="6" name="TextBox 5">
            <a:extLst>
              <a:ext uri="{FF2B5EF4-FFF2-40B4-BE49-F238E27FC236}">
                <a16:creationId xmlns:a16="http://schemas.microsoft.com/office/drawing/2014/main" id="{DA4121F0-AAC0-34EA-D768-998AA0537ABF}"/>
              </a:ext>
            </a:extLst>
          </p:cNvPr>
          <p:cNvSpPr txBox="1"/>
          <p:nvPr/>
        </p:nvSpPr>
        <p:spPr>
          <a:xfrm>
            <a:off x="6686833" y="1791401"/>
            <a:ext cx="4648200" cy="3970318"/>
          </a:xfrm>
          <a:prstGeom prst="rect">
            <a:avLst/>
          </a:prstGeom>
          <a:noFill/>
        </p:spPr>
        <p:txBody>
          <a:bodyPr wrap="square" numCol="1">
            <a:spAutoFit/>
          </a:bodyPr>
          <a:lstStyle/>
          <a:p>
            <a:pPr marL="285750" indent="-285750" algn="l">
              <a:buFont typeface="Arial" panose="020B0604020202020204" pitchFamily="34" charset="0"/>
              <a:buChar char="•"/>
            </a:pPr>
            <a:r>
              <a:rPr lang="en-US" dirty="0">
                <a:solidFill>
                  <a:srgbClr val="7F7F7F"/>
                </a:solidFill>
                <a:latin typeface="TimesNewRomanPSMT"/>
              </a:rPr>
              <a:t>Educational and Life Background</a:t>
            </a:r>
          </a:p>
          <a:p>
            <a:pPr marL="285750" indent="-285750" algn="l">
              <a:buFont typeface="Arial" panose="020B0604020202020204" pitchFamily="34" charset="0"/>
              <a:buChar char="•"/>
            </a:pPr>
            <a:r>
              <a:rPr lang="en-US" dirty="0">
                <a:solidFill>
                  <a:srgbClr val="7F7F7F"/>
                </a:solidFill>
                <a:latin typeface="TimesNewRomanPSMT"/>
              </a:rPr>
              <a:t>Professional </a:t>
            </a:r>
            <a:r>
              <a:rPr lang="en-US" sz="1800" b="0" i="0" u="none" strike="noStrike" baseline="0" dirty="0">
                <a:solidFill>
                  <a:srgbClr val="7F7F7F"/>
                </a:solidFill>
                <a:latin typeface="TimesNewRomanPSMT"/>
              </a:rPr>
              <a:t>Breadth/Depth of Experience</a:t>
            </a:r>
          </a:p>
          <a:p>
            <a:pPr marL="285750" indent="-285750" algn="l">
              <a:buFont typeface="Arial" panose="020B0604020202020204" pitchFamily="34" charset="0"/>
              <a:buChar char="•"/>
            </a:pPr>
            <a:r>
              <a:rPr lang="en-US" dirty="0">
                <a:solidFill>
                  <a:srgbClr val="7F7F7F"/>
                </a:solidFill>
                <a:latin typeface="TimesNewRomanPSMT"/>
              </a:rPr>
              <a:t>Teaching Ability and Effectiveness</a:t>
            </a:r>
          </a:p>
          <a:p>
            <a:pPr marL="285750" indent="-285750" algn="l">
              <a:buFont typeface="Arial" panose="020B0604020202020204" pitchFamily="34" charset="0"/>
              <a:buChar char="•"/>
            </a:pPr>
            <a:r>
              <a:rPr lang="en-US" dirty="0">
                <a:solidFill>
                  <a:srgbClr val="7F7F7F"/>
                </a:solidFill>
                <a:latin typeface="TimesNewRomanPSMT"/>
              </a:rPr>
              <a:t>Scholarly/Artistic Contributions</a:t>
            </a:r>
          </a:p>
          <a:p>
            <a:pPr marL="285750" indent="-285750" algn="l">
              <a:buFont typeface="Arial" panose="020B0604020202020204" pitchFamily="34" charset="0"/>
              <a:buChar char="•"/>
            </a:pPr>
            <a:r>
              <a:rPr lang="en-US" sz="1800" b="0" i="0" u="none" strike="noStrike" baseline="0" dirty="0">
                <a:solidFill>
                  <a:srgbClr val="7F7F7F"/>
                </a:solidFill>
                <a:latin typeface="TimesNewRomanPSMT"/>
              </a:rPr>
              <a:t>Service to Students, Campus, Community</a:t>
            </a:r>
          </a:p>
          <a:p>
            <a:pPr marL="285750" indent="-285750" algn="l">
              <a:buFont typeface="Arial" panose="020B0604020202020204" pitchFamily="34" charset="0"/>
              <a:buChar char="•"/>
            </a:pPr>
            <a:r>
              <a:rPr lang="en-US" dirty="0">
                <a:solidFill>
                  <a:srgbClr val="7F7F7F"/>
                </a:solidFill>
                <a:latin typeface="TimesNewRomanPSMT"/>
              </a:rPr>
              <a:t>Service to Discipline/Profession</a:t>
            </a:r>
            <a:endParaRPr lang="en-US" sz="1800" b="0" i="0" u="none" strike="noStrike" baseline="0" dirty="0">
              <a:solidFill>
                <a:srgbClr val="7F7F7F"/>
              </a:solidFill>
              <a:latin typeface="TimesNewRomanPSMT"/>
            </a:endParaRPr>
          </a:p>
          <a:p>
            <a:pPr marL="285750" indent="-285750" algn="l">
              <a:buFont typeface="Arial" panose="020B0604020202020204" pitchFamily="34" charset="0"/>
              <a:buChar char="•"/>
            </a:pPr>
            <a:r>
              <a:rPr lang="en-US" dirty="0">
                <a:solidFill>
                  <a:srgbClr val="7F7F7F"/>
                </a:solidFill>
                <a:latin typeface="TimesNewRomanPSMT"/>
              </a:rPr>
              <a:t>Intellectual Curiosity and Influence</a:t>
            </a:r>
            <a:endParaRPr lang="en-US" sz="1800" b="0" i="0" u="none" strike="noStrike" baseline="0" dirty="0">
              <a:solidFill>
                <a:srgbClr val="7F7F7F"/>
              </a:solidFill>
              <a:latin typeface="TimesNewRomanPSMT"/>
            </a:endParaRPr>
          </a:p>
          <a:p>
            <a:pPr marL="285750" indent="-285750" algn="l">
              <a:buFont typeface="Arial" panose="020B0604020202020204" pitchFamily="34" charset="0"/>
              <a:buChar char="•"/>
            </a:pPr>
            <a:r>
              <a:rPr lang="en-US" sz="1800" b="0" i="0" u="none" strike="noStrike" baseline="0" dirty="0">
                <a:solidFill>
                  <a:srgbClr val="7F7F7F"/>
                </a:solidFill>
                <a:latin typeface="TimesNewRomanPSMT"/>
              </a:rPr>
              <a:t>Drive, Talent, and Creativity</a:t>
            </a:r>
          </a:p>
          <a:p>
            <a:pPr marL="285750" indent="-285750" algn="l">
              <a:buFont typeface="Arial" panose="020B0604020202020204" pitchFamily="34" charset="0"/>
              <a:buChar char="•"/>
            </a:pPr>
            <a:r>
              <a:rPr lang="en-US" dirty="0">
                <a:solidFill>
                  <a:srgbClr val="7F7F7F"/>
                </a:solidFill>
                <a:latin typeface="TimesNewRomanPSMT"/>
              </a:rPr>
              <a:t>Enthusiasm and Attitude</a:t>
            </a:r>
          </a:p>
          <a:p>
            <a:pPr marL="285750" indent="-285750" algn="l">
              <a:buFont typeface="Arial" panose="020B0604020202020204" pitchFamily="34" charset="0"/>
              <a:buChar char="•"/>
            </a:pPr>
            <a:r>
              <a:rPr lang="en-US" dirty="0">
                <a:solidFill>
                  <a:srgbClr val="7F7F7F"/>
                </a:solidFill>
                <a:latin typeface="TimesNewRomanPSMT"/>
              </a:rPr>
              <a:t>Willingness to Adapt, Assist, &amp; Collaborate</a:t>
            </a:r>
          </a:p>
          <a:p>
            <a:pPr marL="285750" indent="-285750" algn="l">
              <a:buFont typeface="Arial" panose="020B0604020202020204" pitchFamily="34" charset="0"/>
              <a:buChar char="•"/>
            </a:pPr>
            <a:r>
              <a:rPr lang="en-US" sz="1800" b="0" i="0" u="none" strike="noStrike" baseline="0" dirty="0">
                <a:solidFill>
                  <a:srgbClr val="7F7F7F"/>
                </a:solidFill>
                <a:latin typeface="TimesNewRomanPSMT"/>
              </a:rPr>
              <a:t>Professionalism and Collegiality</a:t>
            </a:r>
          </a:p>
          <a:p>
            <a:pPr marL="285750" indent="-285750" algn="l">
              <a:buFont typeface="Arial" panose="020B0604020202020204" pitchFamily="34" charset="0"/>
              <a:buChar char="•"/>
            </a:pPr>
            <a:r>
              <a:rPr lang="en-US" dirty="0">
                <a:solidFill>
                  <a:srgbClr val="7F7F7F"/>
                </a:solidFill>
                <a:latin typeface="TimesNewRomanPSMT"/>
              </a:rPr>
              <a:t>Connections with Students and Alumni</a:t>
            </a:r>
          </a:p>
          <a:p>
            <a:pPr marL="285750" indent="-285750" algn="l">
              <a:buFont typeface="Arial" panose="020B0604020202020204" pitchFamily="34" charset="0"/>
              <a:buChar char="•"/>
            </a:pPr>
            <a:r>
              <a:rPr lang="en-US" sz="1800" b="0" i="0" u="none" strike="noStrike" baseline="0" dirty="0">
                <a:solidFill>
                  <a:srgbClr val="7F7F7F"/>
                </a:solidFill>
                <a:latin typeface="TimesNewRomanPSMT"/>
              </a:rPr>
              <a:t>Ability to </a:t>
            </a:r>
            <a:r>
              <a:rPr lang="en-US" dirty="0">
                <a:solidFill>
                  <a:srgbClr val="7F7F7F"/>
                </a:solidFill>
                <a:latin typeface="TimesNewRomanPSMT"/>
              </a:rPr>
              <a:t>Care, Motivate, and Encourage</a:t>
            </a:r>
          </a:p>
          <a:p>
            <a:pPr marL="285750" indent="-285750" algn="l">
              <a:buFont typeface="Arial" panose="020B0604020202020204" pitchFamily="34" charset="0"/>
              <a:buChar char="•"/>
            </a:pPr>
            <a:r>
              <a:rPr lang="en-US" sz="1800" b="0" i="0" u="none" strike="noStrike" baseline="0" dirty="0">
                <a:solidFill>
                  <a:srgbClr val="7F7F7F"/>
                </a:solidFill>
                <a:latin typeface="TimesNewRomanPSMT"/>
              </a:rPr>
              <a:t>Many other quantifiable &amp; qualitative factors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D4A25-4D35-1373-F027-186BD82EE13C}"/>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8B69A401-31FE-F45A-1940-B4E78DA897D3}"/>
              </a:ext>
            </a:extLst>
          </p:cNvPr>
          <p:cNvSpPr/>
          <p:nvPr/>
        </p:nvSpPr>
        <p:spPr>
          <a:xfrm>
            <a:off x="4582161" y="325120"/>
            <a:ext cx="6939280" cy="1071880"/>
          </a:xfrm>
          <a:prstGeom prst="rect">
            <a:avLst/>
          </a:prstGeom>
        </p:spPr>
        <p:txBody>
          <a:bodyPr vert="horz" lIns="76200" tIns="38100" rIns="76200" bIns="38100" rtlCol="0" anchor="ctr">
            <a:normAutofit/>
          </a:bodyPr>
          <a:lstStyle/>
          <a:p>
            <a:pPr defTabSz="761970">
              <a:lnSpc>
                <a:spcPct val="90000"/>
              </a:lnSpc>
              <a:spcBef>
                <a:spcPct val="0"/>
              </a:spcBef>
              <a:spcAft>
                <a:spcPts val="500"/>
              </a:spcAft>
            </a:pPr>
            <a:r>
              <a:rPr lang="en-US" sz="3600" b="1" cap="all" dirty="0">
                <a:latin typeface="+mj-lt"/>
                <a:ea typeface="+mj-ea"/>
                <a:cs typeface="+mj-cs"/>
              </a:rPr>
              <a:t>General expectations </a:t>
            </a:r>
          </a:p>
          <a:p>
            <a:pPr defTabSz="761970">
              <a:lnSpc>
                <a:spcPct val="90000"/>
              </a:lnSpc>
              <a:spcBef>
                <a:spcPct val="0"/>
              </a:spcBef>
              <a:spcAft>
                <a:spcPts val="500"/>
              </a:spcAft>
            </a:pPr>
            <a:endParaRPr lang="en-US" sz="3600" cap="all" dirty="0">
              <a:latin typeface="+mj-lt"/>
              <a:ea typeface="+mj-ea"/>
              <a:cs typeface="+mj-cs"/>
            </a:endParaRPr>
          </a:p>
        </p:txBody>
      </p:sp>
      <p:pic>
        <p:nvPicPr>
          <p:cNvPr id="2" name="Image 0" descr="preencoded.png">
            <a:extLst>
              <a:ext uri="{FF2B5EF4-FFF2-40B4-BE49-F238E27FC236}">
                <a16:creationId xmlns:a16="http://schemas.microsoft.com/office/drawing/2014/main" id="{098C0021-E481-9F85-D8E5-7A5754D33166}"/>
              </a:ext>
            </a:extLst>
          </p:cNvPr>
          <p:cNvPicPr>
            <a:picLocks noChangeAspect="1"/>
          </p:cNvPicPr>
          <p:nvPr/>
        </p:nvPicPr>
        <p:blipFill>
          <a:blip r:embed="rId3"/>
          <a:srcRect r="-2" b="21245"/>
          <a:stretch>
            <a:fillRect/>
          </a:stretch>
        </p:blipFill>
        <p:spPr>
          <a:xfrm>
            <a:off x="1" y="3"/>
            <a:ext cx="4912679" cy="5527038"/>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Text 1">
            <a:extLst>
              <a:ext uri="{FF2B5EF4-FFF2-40B4-BE49-F238E27FC236}">
                <a16:creationId xmlns:a16="http://schemas.microsoft.com/office/drawing/2014/main" id="{4CCDE873-C4FC-34AC-B45A-8D8877502361}"/>
              </a:ext>
            </a:extLst>
          </p:cNvPr>
          <p:cNvSpPr/>
          <p:nvPr/>
        </p:nvSpPr>
        <p:spPr>
          <a:xfrm>
            <a:off x="6550924" y="2927443"/>
            <a:ext cx="4920019" cy="3244755"/>
          </a:xfrm>
          <a:prstGeom prst="rect">
            <a:avLst/>
          </a:prstGeom>
        </p:spPr>
        <p:txBody>
          <a:bodyPr vert="horz" lIns="76200" tIns="38100" rIns="76200" bIns="38100" rtlCol="0">
            <a:normAutofit/>
          </a:bodyPr>
          <a:lstStyle/>
          <a:p>
            <a:pPr indent="-152394" defTabSz="761970">
              <a:lnSpc>
                <a:spcPct val="90000"/>
              </a:lnSpc>
              <a:spcAft>
                <a:spcPts val="500"/>
              </a:spcAft>
              <a:buClr>
                <a:schemeClr val="accent1">
                  <a:lumMod val="75000"/>
                </a:schemeClr>
              </a:buClr>
              <a:buSzPct val="85000"/>
              <a:buFont typeface="Wingdings" pitchFamily="2" charset="2"/>
              <a:buChar char="§"/>
            </a:pPr>
            <a:endParaRPr lang="en-US" sz="1500" dirty="0"/>
          </a:p>
        </p:txBody>
      </p:sp>
      <p:sp>
        <p:nvSpPr>
          <p:cNvPr id="6" name="TextBox 5">
            <a:extLst>
              <a:ext uri="{FF2B5EF4-FFF2-40B4-BE49-F238E27FC236}">
                <a16:creationId xmlns:a16="http://schemas.microsoft.com/office/drawing/2014/main" id="{D8633D90-2762-E3EF-F56C-A42B0AB7EF6B}"/>
              </a:ext>
            </a:extLst>
          </p:cNvPr>
          <p:cNvSpPr txBox="1"/>
          <p:nvPr/>
        </p:nvSpPr>
        <p:spPr>
          <a:xfrm>
            <a:off x="5013961" y="1005838"/>
            <a:ext cx="6939280" cy="4293483"/>
          </a:xfrm>
          <a:prstGeom prst="rect">
            <a:avLst/>
          </a:prstGeom>
          <a:noFill/>
        </p:spPr>
        <p:txBody>
          <a:bodyPr wrap="square" numCol="1">
            <a:spAutoFit/>
          </a:bodyPr>
          <a:lstStyle/>
          <a:p>
            <a:endParaRPr lang="en-US" sz="1700" dirty="0"/>
          </a:p>
          <a:p>
            <a:endParaRPr lang="en-US" sz="1700" dirty="0"/>
          </a:p>
          <a:p>
            <a:r>
              <a:rPr lang="en-US" sz="1700" dirty="0"/>
              <a:t>Engage productively with other faculty, staff &amp; students</a:t>
            </a:r>
          </a:p>
          <a:p>
            <a:endParaRPr lang="en-US" sz="1700" dirty="0"/>
          </a:p>
          <a:p>
            <a:r>
              <a:rPr lang="en-US" sz="1700" dirty="0"/>
              <a:t>Demonstrate a fair, diligent, and positive attitude toward the functioning of the school and the university</a:t>
            </a:r>
          </a:p>
          <a:p>
            <a:endParaRPr lang="en-US" sz="1700" dirty="0"/>
          </a:p>
          <a:p>
            <a:r>
              <a:rPr lang="en-US" sz="1700" dirty="0"/>
              <a:t>Understand and pursue quality standards as defined by the university and their academic unit’s criteria*</a:t>
            </a:r>
          </a:p>
          <a:p>
            <a:endParaRPr lang="en-US" sz="1700" dirty="0"/>
          </a:p>
          <a:p>
            <a:r>
              <a:rPr lang="en-US" sz="1700" dirty="0"/>
              <a:t>Participate in and welcome the guidance received from mentors, administrators, mid-tenure reviewers, annual evaluators, and colleagues</a:t>
            </a:r>
          </a:p>
          <a:p>
            <a:endParaRPr lang="en-US" sz="1700" dirty="0"/>
          </a:p>
          <a:p>
            <a:r>
              <a:rPr lang="en-US" sz="1700" dirty="0"/>
              <a:t>Demonstrate sustained and consistent performance and productivity</a:t>
            </a:r>
          </a:p>
          <a:p>
            <a:endParaRPr lang="en-US" dirty="0"/>
          </a:p>
        </p:txBody>
      </p:sp>
      <p:sp>
        <p:nvSpPr>
          <p:cNvPr id="5" name="TextBox 4">
            <a:extLst>
              <a:ext uri="{FF2B5EF4-FFF2-40B4-BE49-F238E27FC236}">
                <a16:creationId xmlns:a16="http://schemas.microsoft.com/office/drawing/2014/main" id="{765AC89E-D38C-C542-992E-375C0FC3249F}"/>
              </a:ext>
            </a:extLst>
          </p:cNvPr>
          <p:cNvSpPr txBox="1"/>
          <p:nvPr/>
        </p:nvSpPr>
        <p:spPr>
          <a:xfrm>
            <a:off x="2854799" y="5694175"/>
            <a:ext cx="9337201" cy="338554"/>
          </a:xfrm>
          <a:prstGeom prst="rect">
            <a:avLst/>
          </a:prstGeom>
          <a:noFill/>
        </p:spPr>
        <p:txBody>
          <a:bodyPr wrap="square" rtlCol="0">
            <a:spAutoFit/>
          </a:bodyPr>
          <a:lstStyle/>
          <a:p>
            <a:r>
              <a:rPr lang="en-US" sz="1600" i="1" dirty="0"/>
              <a:t>* School criteria are minimum requirements; their achievement does not imply automatic tenure.</a:t>
            </a:r>
          </a:p>
        </p:txBody>
      </p:sp>
    </p:spTree>
    <p:extLst>
      <p:ext uri="{BB962C8B-B14F-4D97-AF65-F5344CB8AC3E}">
        <p14:creationId xmlns:p14="http://schemas.microsoft.com/office/powerpoint/2010/main" val="390088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40979-2457-36CE-B564-DE4E4393EFAF}"/>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6CF7E74F-F2DE-0A62-00EB-832267A64606}"/>
              </a:ext>
            </a:extLst>
          </p:cNvPr>
          <p:cNvSpPr/>
          <p:nvPr/>
        </p:nvSpPr>
        <p:spPr>
          <a:xfrm>
            <a:off x="4511040" y="325120"/>
            <a:ext cx="7010401" cy="1346200"/>
          </a:xfrm>
          <a:prstGeom prst="rect">
            <a:avLst/>
          </a:prstGeom>
        </p:spPr>
        <p:txBody>
          <a:bodyPr vert="horz" lIns="76200" tIns="38100" rIns="76200" bIns="38100" rtlCol="0" anchor="ctr">
            <a:normAutofit/>
          </a:bodyPr>
          <a:lstStyle/>
          <a:p>
            <a:pPr defTabSz="761970">
              <a:lnSpc>
                <a:spcPct val="90000"/>
              </a:lnSpc>
              <a:spcBef>
                <a:spcPct val="0"/>
              </a:spcBef>
              <a:spcAft>
                <a:spcPts val="500"/>
              </a:spcAft>
            </a:pPr>
            <a:r>
              <a:rPr lang="en-US" sz="3600" b="1" cap="all" dirty="0">
                <a:latin typeface="+mj-lt"/>
                <a:ea typeface="+mj-ea"/>
                <a:cs typeface="+mj-cs"/>
              </a:rPr>
              <a:t>Some process specifics</a:t>
            </a:r>
          </a:p>
          <a:p>
            <a:pPr defTabSz="761970">
              <a:lnSpc>
                <a:spcPct val="90000"/>
              </a:lnSpc>
              <a:spcBef>
                <a:spcPct val="0"/>
              </a:spcBef>
              <a:spcAft>
                <a:spcPts val="500"/>
              </a:spcAft>
            </a:pPr>
            <a:endParaRPr lang="en-US" sz="3600" cap="all" dirty="0">
              <a:latin typeface="+mj-lt"/>
              <a:ea typeface="+mj-ea"/>
              <a:cs typeface="+mj-cs"/>
            </a:endParaRPr>
          </a:p>
        </p:txBody>
      </p:sp>
      <p:sp>
        <p:nvSpPr>
          <p:cNvPr id="4" name="Text 1">
            <a:extLst>
              <a:ext uri="{FF2B5EF4-FFF2-40B4-BE49-F238E27FC236}">
                <a16:creationId xmlns:a16="http://schemas.microsoft.com/office/drawing/2014/main" id="{6977F22A-E782-79F5-9F0C-F1D6EFE15E32}"/>
              </a:ext>
            </a:extLst>
          </p:cNvPr>
          <p:cNvSpPr/>
          <p:nvPr/>
        </p:nvSpPr>
        <p:spPr>
          <a:xfrm>
            <a:off x="6550924" y="2927443"/>
            <a:ext cx="4920019" cy="3244755"/>
          </a:xfrm>
          <a:prstGeom prst="rect">
            <a:avLst/>
          </a:prstGeom>
        </p:spPr>
        <p:txBody>
          <a:bodyPr vert="horz" lIns="76200" tIns="38100" rIns="76200" bIns="38100" rtlCol="0">
            <a:normAutofit/>
          </a:bodyPr>
          <a:lstStyle/>
          <a:p>
            <a:pPr indent="-152394" defTabSz="761970">
              <a:lnSpc>
                <a:spcPct val="90000"/>
              </a:lnSpc>
              <a:spcAft>
                <a:spcPts val="500"/>
              </a:spcAft>
              <a:buClr>
                <a:schemeClr val="accent1">
                  <a:lumMod val="75000"/>
                </a:schemeClr>
              </a:buClr>
              <a:buSzPct val="85000"/>
              <a:buFont typeface="Wingdings" pitchFamily="2" charset="2"/>
              <a:buChar char="§"/>
            </a:pPr>
            <a:endParaRPr lang="en-US" sz="1500" dirty="0"/>
          </a:p>
        </p:txBody>
      </p:sp>
      <p:sp>
        <p:nvSpPr>
          <p:cNvPr id="6" name="TextBox 5">
            <a:extLst>
              <a:ext uri="{FF2B5EF4-FFF2-40B4-BE49-F238E27FC236}">
                <a16:creationId xmlns:a16="http://schemas.microsoft.com/office/drawing/2014/main" id="{CBA1D4F4-2F38-5786-C010-57FA06112840}"/>
              </a:ext>
            </a:extLst>
          </p:cNvPr>
          <p:cNvSpPr txBox="1"/>
          <p:nvPr/>
        </p:nvSpPr>
        <p:spPr>
          <a:xfrm>
            <a:off x="4820921" y="1498598"/>
            <a:ext cx="6939280" cy="4308872"/>
          </a:xfrm>
          <a:prstGeom prst="rect">
            <a:avLst/>
          </a:prstGeom>
          <a:noFill/>
        </p:spPr>
        <p:txBody>
          <a:bodyPr wrap="square" numCol="1">
            <a:spAutoFit/>
          </a:bodyPr>
          <a:lstStyle/>
          <a:p>
            <a:endParaRPr lang="en-US" sz="1700" dirty="0"/>
          </a:p>
          <a:p>
            <a:pPr marL="285750" indent="-285750">
              <a:buFont typeface="Wingdings" panose="05000000000000000000" pitchFamily="2" charset="2"/>
              <a:buChar char="Ø"/>
            </a:pPr>
            <a:r>
              <a:rPr lang="en-US" sz="2000" dirty="0"/>
              <a:t>Mentoring is Encouraged and Expected</a:t>
            </a:r>
          </a:p>
          <a:p>
            <a:pPr marL="285750" indent="-285750">
              <a:buFont typeface="Wingdings" panose="05000000000000000000" pitchFamily="2" charset="2"/>
              <a:buChar char="Ø"/>
            </a:pPr>
            <a:r>
              <a:rPr lang="en-US" sz="2000" dirty="0"/>
              <a:t>Mid-tenure Review in 3</a:t>
            </a:r>
            <a:r>
              <a:rPr lang="en-US" sz="2000" baseline="30000" dirty="0"/>
              <a:t>rd</a:t>
            </a:r>
            <a:r>
              <a:rPr lang="en-US" sz="2000" dirty="0"/>
              <a:t> Year</a:t>
            </a:r>
          </a:p>
          <a:p>
            <a:pPr marL="285750" indent="-285750">
              <a:buFont typeface="Wingdings" panose="05000000000000000000" pitchFamily="2" charset="2"/>
              <a:buChar char="Ø"/>
            </a:pPr>
            <a:r>
              <a:rPr lang="en-US" sz="2000" dirty="0"/>
              <a:t>Criteria in force at time of hire used for tenure review (mostly)</a:t>
            </a:r>
          </a:p>
          <a:p>
            <a:pPr marL="285750" indent="-285750">
              <a:buFont typeface="Wingdings" panose="05000000000000000000" pitchFamily="2" charset="2"/>
              <a:buChar char="Ø"/>
            </a:pPr>
            <a:r>
              <a:rPr lang="en-US" sz="2000" dirty="0"/>
              <a:t>Apply for tenure in 6</a:t>
            </a:r>
            <a:r>
              <a:rPr lang="en-US" sz="2000" baseline="30000" dirty="0"/>
              <a:t>th</a:t>
            </a:r>
            <a:r>
              <a:rPr lang="en-US" sz="2000" dirty="0"/>
              <a:t> year</a:t>
            </a:r>
          </a:p>
          <a:p>
            <a:pPr marL="285750" indent="-285750">
              <a:buFont typeface="Wingdings" panose="05000000000000000000" pitchFamily="2" charset="2"/>
              <a:buChar char="Ø"/>
            </a:pPr>
            <a:r>
              <a:rPr lang="en-US" sz="2000" dirty="0"/>
              <a:t>Early tenure (and/or promotion) only in exceptional cases</a:t>
            </a:r>
          </a:p>
          <a:p>
            <a:pPr marL="285750" indent="-285750">
              <a:buFont typeface="Wingdings" panose="05000000000000000000" pitchFamily="2" charset="2"/>
              <a:buChar char="Ø"/>
            </a:pPr>
            <a:r>
              <a:rPr lang="en-US" sz="2000" dirty="0"/>
              <a:t>Promotion prior to or without tenure is not generally expected</a:t>
            </a:r>
          </a:p>
          <a:p>
            <a:pPr marL="285750" indent="-285750">
              <a:buFont typeface="Wingdings" panose="05000000000000000000" pitchFamily="2" charset="2"/>
              <a:buChar char="Ø"/>
            </a:pPr>
            <a:r>
              <a:rPr lang="en-US" sz="2000" dirty="0"/>
              <a:t>Salary increase only for promotions, not granting of tenure</a:t>
            </a:r>
          </a:p>
          <a:p>
            <a:pPr marL="285750" indent="-285750">
              <a:buFont typeface="Wingdings" panose="05000000000000000000" pitchFamily="2" charset="2"/>
              <a:buChar char="Ø"/>
            </a:pPr>
            <a:r>
              <a:rPr lang="en-US" sz="2000" dirty="0"/>
              <a:t>Promotion amounts for 2025-2026 are $3,500 for Associate Professor and $4,000 for Professor</a:t>
            </a:r>
          </a:p>
          <a:p>
            <a:endParaRPr lang="en-US" sz="1700" dirty="0"/>
          </a:p>
        </p:txBody>
      </p:sp>
      <p:pic>
        <p:nvPicPr>
          <p:cNvPr id="8" name="Picture 7" descr="A poster with text and images&#10;&#10;AI-generated content may be incorrect.">
            <a:extLst>
              <a:ext uri="{FF2B5EF4-FFF2-40B4-BE49-F238E27FC236}">
                <a16:creationId xmlns:a16="http://schemas.microsoft.com/office/drawing/2014/main" id="{70793309-2FF3-EEF2-8809-DAAD2FBBF40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 y="-27145"/>
            <a:ext cx="4348480" cy="5797973"/>
          </a:xfrm>
          <a:prstGeom prst="rect">
            <a:avLst/>
          </a:prstGeom>
        </p:spPr>
      </p:pic>
    </p:spTree>
    <p:extLst>
      <p:ext uri="{BB962C8B-B14F-4D97-AF65-F5344CB8AC3E}">
        <p14:creationId xmlns:p14="http://schemas.microsoft.com/office/powerpoint/2010/main" val="338482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1722E-0B5C-CFD2-E019-748C115ACAC6}"/>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36E4F342-F33E-22B5-9710-17A3C8F6A7F5}"/>
              </a:ext>
            </a:extLst>
          </p:cNvPr>
          <p:cNvSpPr/>
          <p:nvPr/>
        </p:nvSpPr>
        <p:spPr>
          <a:xfrm>
            <a:off x="1198881" y="325120"/>
            <a:ext cx="7355840" cy="1346200"/>
          </a:xfrm>
          <a:prstGeom prst="rect">
            <a:avLst/>
          </a:prstGeom>
        </p:spPr>
        <p:txBody>
          <a:bodyPr vert="horz" lIns="76200" tIns="38100" rIns="76200" bIns="38100" rtlCol="0" anchor="ctr">
            <a:normAutofit/>
          </a:bodyPr>
          <a:lstStyle/>
          <a:p>
            <a:pPr defTabSz="761970">
              <a:lnSpc>
                <a:spcPct val="90000"/>
              </a:lnSpc>
              <a:spcBef>
                <a:spcPct val="0"/>
              </a:spcBef>
              <a:spcAft>
                <a:spcPts val="500"/>
              </a:spcAft>
            </a:pPr>
            <a:r>
              <a:rPr lang="en-US" sz="3600" b="1" cap="all" dirty="0">
                <a:latin typeface="+mj-lt"/>
                <a:ea typeface="+mj-ea"/>
                <a:cs typeface="+mj-cs"/>
              </a:rPr>
              <a:t>The Portfolio</a:t>
            </a:r>
          </a:p>
          <a:p>
            <a:pPr defTabSz="761970">
              <a:lnSpc>
                <a:spcPct val="90000"/>
              </a:lnSpc>
              <a:spcBef>
                <a:spcPct val="0"/>
              </a:spcBef>
              <a:spcAft>
                <a:spcPts val="500"/>
              </a:spcAft>
            </a:pPr>
            <a:endParaRPr lang="en-US" sz="3600" cap="all" dirty="0">
              <a:latin typeface="+mj-lt"/>
              <a:ea typeface="+mj-ea"/>
              <a:cs typeface="+mj-cs"/>
            </a:endParaRPr>
          </a:p>
        </p:txBody>
      </p:sp>
      <p:sp>
        <p:nvSpPr>
          <p:cNvPr id="4" name="Text 1">
            <a:extLst>
              <a:ext uri="{FF2B5EF4-FFF2-40B4-BE49-F238E27FC236}">
                <a16:creationId xmlns:a16="http://schemas.microsoft.com/office/drawing/2014/main" id="{72FB7F40-15D3-9716-621B-86A67F191146}"/>
              </a:ext>
            </a:extLst>
          </p:cNvPr>
          <p:cNvSpPr/>
          <p:nvPr/>
        </p:nvSpPr>
        <p:spPr>
          <a:xfrm>
            <a:off x="6550924" y="2927443"/>
            <a:ext cx="4920019" cy="3244755"/>
          </a:xfrm>
          <a:prstGeom prst="rect">
            <a:avLst/>
          </a:prstGeom>
        </p:spPr>
        <p:txBody>
          <a:bodyPr vert="horz" lIns="76200" tIns="38100" rIns="76200" bIns="38100" rtlCol="0">
            <a:normAutofit/>
          </a:bodyPr>
          <a:lstStyle/>
          <a:p>
            <a:pPr indent="-152394" defTabSz="761970">
              <a:lnSpc>
                <a:spcPct val="90000"/>
              </a:lnSpc>
              <a:spcAft>
                <a:spcPts val="500"/>
              </a:spcAft>
              <a:buClr>
                <a:schemeClr val="accent1">
                  <a:lumMod val="75000"/>
                </a:schemeClr>
              </a:buClr>
              <a:buSzPct val="85000"/>
              <a:buFont typeface="Wingdings" pitchFamily="2" charset="2"/>
              <a:buChar char="§"/>
            </a:pPr>
            <a:endParaRPr lang="en-US" sz="1500" dirty="0"/>
          </a:p>
        </p:txBody>
      </p:sp>
      <p:sp>
        <p:nvSpPr>
          <p:cNvPr id="6" name="TextBox 5">
            <a:extLst>
              <a:ext uri="{FF2B5EF4-FFF2-40B4-BE49-F238E27FC236}">
                <a16:creationId xmlns:a16="http://schemas.microsoft.com/office/drawing/2014/main" id="{C19EE732-2150-1404-49AB-4646417C0C97}"/>
              </a:ext>
            </a:extLst>
          </p:cNvPr>
          <p:cNvSpPr txBox="1"/>
          <p:nvPr/>
        </p:nvSpPr>
        <p:spPr>
          <a:xfrm>
            <a:off x="208281" y="1727198"/>
            <a:ext cx="6939280" cy="2846933"/>
          </a:xfrm>
          <a:prstGeom prst="rect">
            <a:avLst/>
          </a:prstGeom>
          <a:noFill/>
        </p:spPr>
        <p:txBody>
          <a:bodyPr wrap="square" numCol="1">
            <a:spAutoFit/>
          </a:bodyPr>
          <a:lstStyle/>
          <a:p>
            <a:endParaRPr lang="en-US" sz="1700" dirty="0"/>
          </a:p>
          <a:p>
            <a:pPr marL="285750" indent="-285750">
              <a:buFont typeface="Wingdings" panose="05000000000000000000" pitchFamily="2" charset="2"/>
              <a:buChar char="§"/>
            </a:pPr>
            <a:r>
              <a:rPr lang="en-US" dirty="0"/>
              <a:t>Make Your Case Regardless of Tenure or Promotion</a:t>
            </a:r>
          </a:p>
          <a:p>
            <a:pPr marL="285750" indent="-285750">
              <a:buFont typeface="Wingdings" panose="05000000000000000000" pitchFamily="2" charset="2"/>
              <a:buChar char="§"/>
            </a:pPr>
            <a:r>
              <a:rPr lang="en-US" dirty="0"/>
              <a:t>Keep it straightforward and direct</a:t>
            </a:r>
          </a:p>
          <a:p>
            <a:pPr marL="285750" indent="-285750">
              <a:buFont typeface="Wingdings" panose="05000000000000000000" pitchFamily="2" charset="2"/>
              <a:buChar char="§"/>
            </a:pPr>
            <a:r>
              <a:rPr lang="en-US" dirty="0"/>
              <a:t>Keep it organized and professional</a:t>
            </a:r>
          </a:p>
          <a:p>
            <a:pPr marL="285750" indent="-285750">
              <a:buFont typeface="Wingdings" panose="05000000000000000000" pitchFamily="2" charset="2"/>
              <a:buChar char="§"/>
            </a:pPr>
            <a:r>
              <a:rPr lang="en-US" dirty="0"/>
              <a:t>Seek input and review from colleagues &amp; school director</a:t>
            </a:r>
          </a:p>
          <a:p>
            <a:pPr marL="285750" indent="-285750">
              <a:buFont typeface="Wingdings" panose="05000000000000000000" pitchFamily="2" charset="2"/>
              <a:buChar char="§"/>
            </a:pPr>
            <a:r>
              <a:rPr lang="en-US" dirty="0"/>
              <a:t>Ultimately, the portfolio is your responsibility</a:t>
            </a:r>
          </a:p>
          <a:p>
            <a:pPr marL="285750" indent="-285750">
              <a:buFont typeface="Wingdings" panose="05000000000000000000" pitchFamily="2" charset="2"/>
              <a:buChar char="§"/>
            </a:pPr>
            <a:r>
              <a:rPr lang="en-US" dirty="0"/>
              <a:t>Changes after submission are generally not permitted</a:t>
            </a:r>
          </a:p>
          <a:p>
            <a:pPr marL="285750" indent="-285750">
              <a:buFont typeface="Wingdings" panose="05000000000000000000" pitchFamily="2" charset="2"/>
              <a:buChar char="§"/>
            </a:pPr>
            <a:r>
              <a:rPr lang="en-US" dirty="0"/>
              <a:t>Additional material entered during process is limited and must be acknowledged by candidate</a:t>
            </a:r>
          </a:p>
          <a:p>
            <a:endParaRPr lang="en-US" sz="1700" dirty="0"/>
          </a:p>
        </p:txBody>
      </p:sp>
      <p:pic>
        <p:nvPicPr>
          <p:cNvPr id="5" name="Picture 4" descr="A chalkboard with a word on it next to a pair of books&#10;&#10;AI-generated content may be incorrect.">
            <a:extLst>
              <a:ext uri="{FF2B5EF4-FFF2-40B4-BE49-F238E27FC236}">
                <a16:creationId xmlns:a16="http://schemas.microsoft.com/office/drawing/2014/main" id="{FD0FF80F-360F-79EF-3875-08D5D65D55A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84955" y="1727198"/>
            <a:ext cx="4751638" cy="3124202"/>
          </a:xfrm>
          <a:prstGeom prst="rect">
            <a:avLst/>
          </a:prstGeom>
        </p:spPr>
      </p:pic>
      <p:sp>
        <p:nvSpPr>
          <p:cNvPr id="7" name="TextBox 6">
            <a:extLst>
              <a:ext uri="{FF2B5EF4-FFF2-40B4-BE49-F238E27FC236}">
                <a16:creationId xmlns:a16="http://schemas.microsoft.com/office/drawing/2014/main" id="{FF939ACA-24CE-0554-31D6-C67CDFF95AF4}"/>
              </a:ext>
            </a:extLst>
          </p:cNvPr>
          <p:cNvSpPr txBox="1"/>
          <p:nvPr/>
        </p:nvSpPr>
        <p:spPr>
          <a:xfrm>
            <a:off x="5775959" y="6858000"/>
            <a:ext cx="5535249" cy="230832"/>
          </a:xfrm>
          <a:prstGeom prst="rect">
            <a:avLst/>
          </a:prstGeom>
          <a:noFill/>
        </p:spPr>
        <p:txBody>
          <a:bodyPr wrap="square" rtlCol="0">
            <a:spAutoFit/>
          </a:bodyPr>
          <a:lstStyle/>
          <a:p>
            <a:r>
              <a:rPr lang="en-US" sz="900">
                <a:hlinkClick r:id="rId4" tooltip="https://www.picpedia.org/chalkboard/p/portfolio.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35795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E8A3E-6BCC-5C0D-B22E-E26047B5D95F}"/>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CC1CB462-A81A-D19B-AFD3-085456061081}"/>
              </a:ext>
            </a:extLst>
          </p:cNvPr>
          <p:cNvSpPr/>
          <p:nvPr/>
        </p:nvSpPr>
        <p:spPr>
          <a:xfrm>
            <a:off x="1198881" y="325120"/>
            <a:ext cx="7355840" cy="1346200"/>
          </a:xfrm>
          <a:prstGeom prst="rect">
            <a:avLst/>
          </a:prstGeom>
        </p:spPr>
        <p:txBody>
          <a:bodyPr vert="horz" lIns="76200" tIns="38100" rIns="76200" bIns="38100" rtlCol="0" anchor="ctr">
            <a:normAutofit/>
          </a:bodyPr>
          <a:lstStyle/>
          <a:p>
            <a:pPr defTabSz="761970">
              <a:lnSpc>
                <a:spcPct val="90000"/>
              </a:lnSpc>
              <a:spcBef>
                <a:spcPct val="0"/>
              </a:spcBef>
              <a:spcAft>
                <a:spcPts val="500"/>
              </a:spcAft>
            </a:pPr>
            <a:r>
              <a:rPr lang="en-US" sz="3600" b="1" cap="all" dirty="0">
                <a:latin typeface="+mj-lt"/>
                <a:ea typeface="+mj-ea"/>
                <a:cs typeface="+mj-cs"/>
              </a:rPr>
              <a:t>The Portfolio</a:t>
            </a:r>
          </a:p>
          <a:p>
            <a:pPr defTabSz="761970">
              <a:lnSpc>
                <a:spcPct val="90000"/>
              </a:lnSpc>
              <a:spcBef>
                <a:spcPct val="0"/>
              </a:spcBef>
              <a:spcAft>
                <a:spcPts val="500"/>
              </a:spcAft>
            </a:pPr>
            <a:endParaRPr lang="en-US" sz="3600" cap="all" dirty="0">
              <a:latin typeface="+mj-lt"/>
              <a:ea typeface="+mj-ea"/>
              <a:cs typeface="+mj-cs"/>
            </a:endParaRPr>
          </a:p>
        </p:txBody>
      </p:sp>
      <p:sp>
        <p:nvSpPr>
          <p:cNvPr id="4" name="Text 1">
            <a:extLst>
              <a:ext uri="{FF2B5EF4-FFF2-40B4-BE49-F238E27FC236}">
                <a16:creationId xmlns:a16="http://schemas.microsoft.com/office/drawing/2014/main" id="{7CA852F3-8906-F328-DEA4-4999665BD66E}"/>
              </a:ext>
            </a:extLst>
          </p:cNvPr>
          <p:cNvSpPr/>
          <p:nvPr/>
        </p:nvSpPr>
        <p:spPr>
          <a:xfrm>
            <a:off x="6550924" y="2927443"/>
            <a:ext cx="4920019" cy="3244755"/>
          </a:xfrm>
          <a:prstGeom prst="rect">
            <a:avLst/>
          </a:prstGeom>
        </p:spPr>
        <p:txBody>
          <a:bodyPr vert="horz" lIns="76200" tIns="38100" rIns="76200" bIns="38100" rtlCol="0">
            <a:normAutofit/>
          </a:bodyPr>
          <a:lstStyle/>
          <a:p>
            <a:pPr indent="-152394" defTabSz="761970">
              <a:lnSpc>
                <a:spcPct val="90000"/>
              </a:lnSpc>
              <a:spcAft>
                <a:spcPts val="500"/>
              </a:spcAft>
              <a:buClr>
                <a:schemeClr val="accent1">
                  <a:lumMod val="75000"/>
                </a:schemeClr>
              </a:buClr>
              <a:buSzPct val="85000"/>
              <a:buFont typeface="Wingdings" pitchFamily="2" charset="2"/>
              <a:buChar char="§"/>
            </a:pPr>
            <a:endParaRPr lang="en-US" sz="1500" dirty="0"/>
          </a:p>
        </p:txBody>
      </p:sp>
      <p:sp>
        <p:nvSpPr>
          <p:cNvPr id="6" name="TextBox 5">
            <a:extLst>
              <a:ext uri="{FF2B5EF4-FFF2-40B4-BE49-F238E27FC236}">
                <a16:creationId xmlns:a16="http://schemas.microsoft.com/office/drawing/2014/main" id="{0064DAAE-B694-B8FA-E239-BE4BEB730D71}"/>
              </a:ext>
            </a:extLst>
          </p:cNvPr>
          <p:cNvSpPr txBox="1"/>
          <p:nvPr/>
        </p:nvSpPr>
        <p:spPr>
          <a:xfrm>
            <a:off x="208281" y="1727198"/>
            <a:ext cx="6939280" cy="3400931"/>
          </a:xfrm>
          <a:prstGeom prst="rect">
            <a:avLst/>
          </a:prstGeom>
          <a:noFill/>
        </p:spPr>
        <p:txBody>
          <a:bodyPr wrap="square" numCol="1">
            <a:spAutoFit/>
          </a:bodyPr>
          <a:lstStyle/>
          <a:p>
            <a:endParaRPr lang="en-US" sz="1700" dirty="0"/>
          </a:p>
          <a:p>
            <a:pPr marL="285750" indent="-285750">
              <a:buFont typeface="Wingdings" panose="05000000000000000000" pitchFamily="2" charset="2"/>
              <a:buChar char="Ø"/>
            </a:pPr>
            <a:r>
              <a:rPr lang="en-US" dirty="0"/>
              <a:t>Review prior portfolio submissions for more guidance</a:t>
            </a:r>
          </a:p>
          <a:p>
            <a:pPr marL="285750" indent="-285750">
              <a:buFont typeface="Wingdings" panose="05000000000000000000" pitchFamily="2" charset="2"/>
              <a:buChar char="Ø"/>
            </a:pPr>
            <a:r>
              <a:rPr lang="en-US" dirty="0"/>
              <a:t>Build your case with a concise but powerful story</a:t>
            </a:r>
          </a:p>
          <a:p>
            <a:pPr marL="285750" indent="-285750">
              <a:buFont typeface="Wingdings" panose="05000000000000000000" pitchFamily="2" charset="2"/>
              <a:buChar char="Ø"/>
            </a:pPr>
            <a:r>
              <a:rPr lang="en-US" dirty="0"/>
              <a:t>Limit portfolio to maximum of 40 pages</a:t>
            </a:r>
          </a:p>
          <a:p>
            <a:pPr marL="285750" indent="-285750">
              <a:buFont typeface="Wingdings" panose="05000000000000000000" pitchFamily="2" charset="2"/>
              <a:buChar char="Ø"/>
            </a:pPr>
            <a:r>
              <a:rPr lang="en-US" dirty="0"/>
              <a:t>Include vitae, narrative, supporting documentation</a:t>
            </a:r>
          </a:p>
          <a:p>
            <a:pPr marL="285750" indent="-285750">
              <a:buFont typeface="Wingdings" panose="05000000000000000000" pitchFamily="2" charset="2"/>
              <a:buChar char="Ø"/>
            </a:pPr>
            <a:r>
              <a:rPr lang="en-US" dirty="0"/>
              <a:t>Use reasonable format (12-point font type, 1-inch margins)</a:t>
            </a:r>
          </a:p>
          <a:p>
            <a:pPr marL="285750" indent="-285750">
              <a:buFont typeface="Wingdings" panose="05000000000000000000" pitchFamily="2" charset="2"/>
              <a:buChar char="Ø"/>
            </a:pPr>
            <a:r>
              <a:rPr lang="en-US" dirty="0"/>
              <a:t>Appendices are allowed – but keep them reasonable</a:t>
            </a:r>
          </a:p>
          <a:p>
            <a:pPr marL="285750" indent="-285750">
              <a:buFont typeface="Wingdings" panose="05000000000000000000" pitchFamily="2" charset="2"/>
              <a:buChar char="Ø"/>
            </a:pPr>
            <a:r>
              <a:rPr lang="en-US" dirty="0"/>
              <a:t>Portfolio is submitted online via Canvas</a:t>
            </a:r>
          </a:p>
          <a:p>
            <a:pPr marL="285750" indent="-285750">
              <a:buFont typeface="Wingdings" panose="05000000000000000000" pitchFamily="2" charset="2"/>
              <a:buChar char="Ø"/>
            </a:pPr>
            <a:r>
              <a:rPr lang="en-US" dirty="0"/>
              <a:t>Recommendation is available after each review</a:t>
            </a:r>
          </a:p>
          <a:p>
            <a:pPr marL="285750" indent="-285750">
              <a:buFont typeface="Wingdings" panose="05000000000000000000" pitchFamily="2" charset="2"/>
              <a:buChar char="Ø"/>
            </a:pPr>
            <a:r>
              <a:rPr lang="en-US" dirty="0"/>
              <a:t>No specifics are provided as part of recommendation</a:t>
            </a:r>
          </a:p>
          <a:p>
            <a:endParaRPr lang="en-US" dirty="0"/>
          </a:p>
          <a:p>
            <a:endParaRPr lang="en-US" dirty="0"/>
          </a:p>
        </p:txBody>
      </p:sp>
      <p:pic>
        <p:nvPicPr>
          <p:cNvPr id="5" name="Picture 4" descr="A chalkboard with a word on it next to a pair of books&#10;&#10;AI-generated content may be incorrect.">
            <a:extLst>
              <a:ext uri="{FF2B5EF4-FFF2-40B4-BE49-F238E27FC236}">
                <a16:creationId xmlns:a16="http://schemas.microsoft.com/office/drawing/2014/main" id="{1F980423-0A71-20E0-B5E8-27A5C1CBE7D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84955" y="1727198"/>
            <a:ext cx="4751638" cy="3124202"/>
          </a:xfrm>
          <a:prstGeom prst="rect">
            <a:avLst/>
          </a:prstGeom>
        </p:spPr>
      </p:pic>
      <p:sp>
        <p:nvSpPr>
          <p:cNvPr id="7" name="TextBox 6">
            <a:extLst>
              <a:ext uri="{FF2B5EF4-FFF2-40B4-BE49-F238E27FC236}">
                <a16:creationId xmlns:a16="http://schemas.microsoft.com/office/drawing/2014/main" id="{5BD5B2D4-6EE6-EEB6-7BED-D0B00E8FDAD6}"/>
              </a:ext>
            </a:extLst>
          </p:cNvPr>
          <p:cNvSpPr txBox="1"/>
          <p:nvPr/>
        </p:nvSpPr>
        <p:spPr>
          <a:xfrm>
            <a:off x="5775959" y="6858000"/>
            <a:ext cx="5535249" cy="230832"/>
          </a:xfrm>
          <a:prstGeom prst="rect">
            <a:avLst/>
          </a:prstGeom>
          <a:noFill/>
        </p:spPr>
        <p:txBody>
          <a:bodyPr wrap="square" rtlCol="0">
            <a:spAutoFit/>
          </a:bodyPr>
          <a:lstStyle/>
          <a:p>
            <a:r>
              <a:rPr lang="en-US" sz="900">
                <a:hlinkClick r:id="rId4" tooltip="https://www.picpedia.org/chalkboard/p/portfolio.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48207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1924" y="1520627"/>
            <a:ext cx="4751288" cy="593923"/>
          </a:xfrm>
          <a:prstGeom prst="rect">
            <a:avLst/>
          </a:prstGeom>
          <a:noFill/>
          <a:ln/>
        </p:spPr>
        <p:txBody>
          <a:bodyPr wrap="none" lIns="0" tIns="0" rIns="0" bIns="0" rtlCol="0" anchor="t"/>
          <a:lstStyle/>
          <a:p>
            <a:pPr>
              <a:lnSpc>
                <a:spcPts val="4666"/>
              </a:lnSpc>
            </a:pPr>
            <a:r>
              <a:rPr lang="en-US" sz="3708" b="1" dirty="0">
                <a:solidFill>
                  <a:srgbClr val="2E3C4E"/>
                </a:solidFill>
                <a:latin typeface="Barlow Bold" pitchFamily="34" charset="0"/>
                <a:ea typeface="Barlow Bold" pitchFamily="34" charset="-122"/>
                <a:cs typeface="Barlow Bold" pitchFamily="34" charset="-120"/>
              </a:rPr>
              <a:t> Tenure vs Promotion</a:t>
            </a:r>
            <a:endParaRPr lang="en-US" sz="3708" dirty="0"/>
          </a:p>
        </p:txBody>
      </p:sp>
      <p:sp>
        <p:nvSpPr>
          <p:cNvPr id="3" name="Shape 1"/>
          <p:cNvSpPr/>
          <p:nvPr/>
        </p:nvSpPr>
        <p:spPr>
          <a:xfrm>
            <a:off x="631924" y="2475607"/>
            <a:ext cx="5373787" cy="2080816"/>
          </a:xfrm>
          <a:prstGeom prst="roundRect">
            <a:avLst>
              <a:gd name="adj" fmla="val 13015"/>
            </a:avLst>
          </a:prstGeom>
          <a:solidFill>
            <a:srgbClr val="FFFFFF"/>
          </a:solidFill>
          <a:ln w="30480">
            <a:solidFill>
              <a:srgbClr val="BACFDD"/>
            </a:solidFill>
            <a:prstDash val="solid"/>
          </a:ln>
        </p:spPr>
        <p:txBody>
          <a:bodyPr/>
          <a:lstStyle/>
          <a:p>
            <a:endParaRPr lang="en-US" sz="1500"/>
          </a:p>
        </p:txBody>
      </p:sp>
      <p:sp>
        <p:nvSpPr>
          <p:cNvPr id="4" name="Text 2"/>
          <p:cNvSpPr/>
          <p:nvPr/>
        </p:nvSpPr>
        <p:spPr>
          <a:xfrm>
            <a:off x="837804" y="2681486"/>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rPr>
              <a:t>Tenure</a:t>
            </a:r>
            <a:endParaRPr lang="en-US" sz="1833" dirty="0"/>
          </a:p>
        </p:txBody>
      </p:sp>
      <p:sp>
        <p:nvSpPr>
          <p:cNvPr id="5" name="Text 3"/>
          <p:cNvSpPr/>
          <p:nvPr/>
        </p:nvSpPr>
        <p:spPr>
          <a:xfrm>
            <a:off x="837804" y="3086596"/>
            <a:ext cx="4962029" cy="866775"/>
          </a:xfrm>
          <a:prstGeom prst="rect">
            <a:avLst/>
          </a:prstGeom>
          <a:noFill/>
          <a:ln/>
        </p:spPr>
        <p:txBody>
          <a:bodyPr wrap="square" lIns="0" tIns="0" rIns="0" bIns="0" rtlCol="0" anchor="t"/>
          <a:lstStyle/>
          <a:p>
            <a:pPr>
              <a:lnSpc>
                <a:spcPts val="2250"/>
              </a:lnSpc>
            </a:pPr>
            <a:r>
              <a:rPr lang="en-US" sz="1600" dirty="0">
                <a:solidFill>
                  <a:srgbClr val="0A1B27"/>
                </a:solidFill>
                <a:latin typeface="Open Sans" panose="020B0606030504020204" pitchFamily="34" charset="0"/>
              </a:rPr>
              <a:t>A</a:t>
            </a:r>
            <a:r>
              <a:rPr lang="en-US" sz="1600" b="0" i="0" dirty="0">
                <a:solidFill>
                  <a:srgbClr val="0A1B27"/>
                </a:solidFill>
                <a:effectLst/>
                <a:latin typeface="Open Sans" panose="020B0606030504020204" pitchFamily="34" charset="0"/>
              </a:rPr>
              <a:t> status granted after a trial period to a teacher that gives protection from </a:t>
            </a:r>
            <a:r>
              <a:rPr lang="en-US" sz="1600" b="0" i="0" dirty="0">
                <a:solidFill>
                  <a:schemeClr val="tx1">
                    <a:lumMod val="50000"/>
                  </a:schemeClr>
                </a:solidFill>
                <a:effectLst/>
                <a:latin typeface="Open Sans" panose="020B0606030504020204" pitchFamily="34" charset="0"/>
              </a:rPr>
              <a:t>summary</a:t>
            </a:r>
            <a:r>
              <a:rPr lang="en-US" sz="1600" b="0" i="0" dirty="0">
                <a:solidFill>
                  <a:srgbClr val="0061F2"/>
                </a:solidFill>
                <a:effectLst/>
                <a:latin typeface="Open Sans" panose="020B0606030504020204" pitchFamily="34" charset="0"/>
              </a:rPr>
              <a:t> </a:t>
            </a:r>
            <a:r>
              <a:rPr lang="en-US" sz="1600" b="0" i="0" dirty="0">
                <a:solidFill>
                  <a:srgbClr val="0A1B27"/>
                </a:solidFill>
                <a:effectLst/>
                <a:latin typeface="Open Sans" panose="020B0606030504020204" pitchFamily="34" charset="0"/>
              </a:rPr>
              <a:t>dismissal</a:t>
            </a:r>
          </a:p>
          <a:p>
            <a:pPr>
              <a:lnSpc>
                <a:spcPts val="2250"/>
              </a:lnSpc>
            </a:pPr>
            <a:endParaRPr lang="en-US" sz="1600" dirty="0">
              <a:solidFill>
                <a:srgbClr val="0A1B27"/>
              </a:solidFill>
              <a:latin typeface="Open Sans" panose="020B0606030504020204" pitchFamily="34" charset="0"/>
            </a:endParaRPr>
          </a:p>
          <a:p>
            <a:pPr>
              <a:lnSpc>
                <a:spcPts val="2250"/>
              </a:lnSpc>
            </a:pPr>
            <a:r>
              <a:rPr lang="en-US" sz="1200" i="1" dirty="0">
                <a:solidFill>
                  <a:srgbClr val="0A1B27"/>
                </a:solidFill>
                <a:latin typeface="Open Sans" panose="020B0606030504020204" pitchFamily="34" charset="0"/>
              </a:rPr>
              <a:t>Summary means quickly without delay or formality</a:t>
            </a:r>
            <a:endParaRPr lang="en-US" sz="1200" i="1" dirty="0"/>
          </a:p>
        </p:txBody>
      </p:sp>
      <p:sp>
        <p:nvSpPr>
          <p:cNvPr id="6" name="Shape 4"/>
          <p:cNvSpPr/>
          <p:nvPr/>
        </p:nvSpPr>
        <p:spPr>
          <a:xfrm>
            <a:off x="6186190" y="2475607"/>
            <a:ext cx="5373886" cy="2080816"/>
          </a:xfrm>
          <a:prstGeom prst="roundRect">
            <a:avLst>
              <a:gd name="adj" fmla="val 13015"/>
            </a:avLst>
          </a:prstGeom>
          <a:solidFill>
            <a:srgbClr val="FFFFFF"/>
          </a:solidFill>
          <a:ln w="30480">
            <a:solidFill>
              <a:srgbClr val="BACFDD"/>
            </a:solidFill>
            <a:prstDash val="solid"/>
          </a:ln>
        </p:spPr>
        <p:txBody>
          <a:bodyPr/>
          <a:lstStyle/>
          <a:p>
            <a:endParaRPr lang="en-US" sz="1500"/>
          </a:p>
        </p:txBody>
      </p:sp>
      <p:sp>
        <p:nvSpPr>
          <p:cNvPr id="7" name="Text 5"/>
          <p:cNvSpPr/>
          <p:nvPr/>
        </p:nvSpPr>
        <p:spPr>
          <a:xfrm>
            <a:off x="6392070" y="2681486"/>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rPr>
              <a:t>Promotion</a:t>
            </a:r>
            <a:endParaRPr lang="en-US" sz="1833" dirty="0"/>
          </a:p>
        </p:txBody>
      </p:sp>
      <p:sp>
        <p:nvSpPr>
          <p:cNvPr id="8" name="Text 6"/>
          <p:cNvSpPr/>
          <p:nvPr/>
        </p:nvSpPr>
        <p:spPr>
          <a:xfrm>
            <a:off x="6392069" y="3086596"/>
            <a:ext cx="4962128" cy="1388884"/>
          </a:xfrm>
          <a:prstGeom prst="rect">
            <a:avLst/>
          </a:prstGeom>
          <a:noFill/>
          <a:ln/>
        </p:spPr>
        <p:txBody>
          <a:bodyPr wrap="square" lIns="0" tIns="0" rIns="0" bIns="0" rtlCol="0" anchor="t"/>
          <a:lstStyle/>
          <a:p>
            <a:pPr>
              <a:lnSpc>
                <a:spcPts val="2250"/>
              </a:lnSpc>
            </a:pPr>
            <a:r>
              <a:rPr lang="en-US" sz="1600" dirty="0">
                <a:solidFill>
                  <a:srgbClr val="0A1B27"/>
                </a:solidFill>
                <a:latin typeface="Open Sans" panose="020B0606030504020204" pitchFamily="34" charset="0"/>
              </a:rPr>
              <a:t>T</a:t>
            </a:r>
            <a:r>
              <a:rPr lang="en-US" sz="1600" b="0" i="0" dirty="0">
                <a:solidFill>
                  <a:srgbClr val="0A1B27"/>
                </a:solidFill>
                <a:effectLst/>
                <a:latin typeface="Open Sans" panose="020B0606030504020204" pitchFamily="34" charset="0"/>
              </a:rPr>
              <a:t>he act or fact of being raised in position or rank</a:t>
            </a:r>
          </a:p>
          <a:p>
            <a:pPr>
              <a:lnSpc>
                <a:spcPts val="2250"/>
              </a:lnSpc>
            </a:pPr>
            <a:r>
              <a:rPr lang="en-US" sz="1600" i="1" dirty="0">
                <a:solidFill>
                  <a:srgbClr val="0A1B27"/>
                </a:solidFill>
                <a:latin typeface="Open Sans" panose="020B0606030504020204" pitchFamily="34" charset="0"/>
              </a:rPr>
              <a:t>and</a:t>
            </a:r>
          </a:p>
          <a:p>
            <a:pPr>
              <a:lnSpc>
                <a:spcPts val="2250"/>
              </a:lnSpc>
            </a:pPr>
            <a:r>
              <a:rPr lang="en-US" sz="1600" dirty="0">
                <a:solidFill>
                  <a:srgbClr val="0A1B27"/>
                </a:solidFill>
                <a:latin typeface="Open Sans" panose="020B0606030504020204" pitchFamily="34" charset="0"/>
              </a:rPr>
              <a:t>T</a:t>
            </a:r>
            <a:r>
              <a:rPr lang="en-US" sz="1600" b="0" i="0" dirty="0">
                <a:solidFill>
                  <a:srgbClr val="0A1B27"/>
                </a:solidFill>
                <a:effectLst/>
                <a:latin typeface="Open Sans" panose="020B0606030504020204" pitchFamily="34" charset="0"/>
              </a:rPr>
              <a:t>he act of furthering the growth or development of something</a:t>
            </a:r>
            <a:endParaRPr lang="en-US" sz="1600" dirty="0">
              <a:solidFill>
                <a:srgbClr val="0A1B27"/>
              </a:solidFill>
              <a:latin typeface="Open Sans" panose="020B0606030504020204" pitchFamily="34" charset="0"/>
            </a:endParaRPr>
          </a:p>
          <a:p>
            <a:pPr>
              <a:lnSpc>
                <a:spcPts val="2250"/>
              </a:lnSpc>
            </a:pPr>
            <a:endParaRPr lang="en-US" sz="1417" dirty="0"/>
          </a:p>
        </p:txBody>
      </p:sp>
      <p:sp>
        <p:nvSpPr>
          <p:cNvPr id="9" name="Text 7"/>
          <p:cNvSpPr/>
          <p:nvPr/>
        </p:nvSpPr>
        <p:spPr>
          <a:xfrm>
            <a:off x="6392069" y="3772694"/>
            <a:ext cx="4962128" cy="577850"/>
          </a:xfrm>
          <a:prstGeom prst="rect">
            <a:avLst/>
          </a:prstGeom>
          <a:noFill/>
          <a:ln/>
        </p:spPr>
        <p:txBody>
          <a:bodyPr wrap="square" lIns="0" tIns="0" rIns="0" bIns="0" rtlCol="0" anchor="t"/>
          <a:lstStyle/>
          <a:p>
            <a:pPr>
              <a:lnSpc>
                <a:spcPts val="2250"/>
              </a:lnSpc>
            </a:pPr>
            <a:endParaRPr lang="en-US" sz="1417" dirty="0"/>
          </a:p>
        </p:txBody>
      </p:sp>
      <p:sp>
        <p:nvSpPr>
          <p:cNvPr id="10" name="Text 8"/>
          <p:cNvSpPr/>
          <p:nvPr/>
        </p:nvSpPr>
        <p:spPr>
          <a:xfrm>
            <a:off x="631924" y="4759523"/>
            <a:ext cx="10928152" cy="577850"/>
          </a:xfrm>
          <a:prstGeom prst="rect">
            <a:avLst/>
          </a:prstGeom>
          <a:noFill/>
          <a:ln/>
        </p:spPr>
        <p:txBody>
          <a:bodyPr wrap="square" lIns="0" tIns="0" rIns="0" bIns="0" rtlCol="0" anchor="t"/>
          <a:lstStyle/>
          <a:p>
            <a:pPr>
              <a:lnSpc>
                <a:spcPts val="2250"/>
              </a:lnSpc>
            </a:pPr>
            <a:r>
              <a:rPr lang="en-US" sz="1417" dirty="0">
                <a:solidFill>
                  <a:srgbClr val="384653"/>
                </a:solidFill>
                <a:latin typeface="Montserrat" pitchFamily="34" charset="0"/>
                <a:ea typeface="Montserrat" pitchFamily="34" charset="-122"/>
                <a:cs typeface="Montserrat" pitchFamily="34" charset="-120"/>
              </a:rPr>
              <a:t>- While tenure provides job security, it is not an unconditional guarantee of lifetime employment. </a:t>
            </a:r>
          </a:p>
          <a:p>
            <a:pPr>
              <a:lnSpc>
                <a:spcPts val="2250"/>
              </a:lnSpc>
            </a:pPr>
            <a:r>
              <a:rPr lang="en-US" sz="1417" dirty="0">
                <a:solidFill>
                  <a:srgbClr val="384653"/>
                </a:solidFill>
                <a:latin typeface="Montserrat" pitchFamily="34" charset="0"/>
                <a:ea typeface="Montserrat" pitchFamily="34" charset="-122"/>
                <a:cs typeface="Montserrat" pitchFamily="34" charset="-120"/>
              </a:rPr>
              <a:t>- Promotion and tenure are separate processes, though they often coincide.</a:t>
            </a:r>
            <a:endParaRPr lang="en-US" sz="141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D052C-1042-A245-A756-25B0AC2D637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A9555D9-C873-B0D8-2C51-C0EB2771EAA4}"/>
              </a:ext>
            </a:extLst>
          </p:cNvPr>
          <p:cNvSpPr/>
          <p:nvPr/>
        </p:nvSpPr>
        <p:spPr>
          <a:xfrm>
            <a:off x="631924" y="1520627"/>
            <a:ext cx="4751288" cy="593923"/>
          </a:xfrm>
          <a:prstGeom prst="rect">
            <a:avLst/>
          </a:prstGeom>
          <a:noFill/>
          <a:ln/>
        </p:spPr>
        <p:txBody>
          <a:bodyPr wrap="none" lIns="0" tIns="0" rIns="0" bIns="0" rtlCol="0" anchor="t"/>
          <a:lstStyle/>
          <a:p>
            <a:pPr>
              <a:lnSpc>
                <a:spcPts val="4666"/>
              </a:lnSpc>
            </a:pPr>
            <a:r>
              <a:rPr lang="en-US" sz="3708" b="1" dirty="0">
                <a:solidFill>
                  <a:srgbClr val="2E3C4E"/>
                </a:solidFill>
                <a:latin typeface="Barlow Bold" pitchFamily="34" charset="0"/>
                <a:ea typeface="Barlow Bold" pitchFamily="34" charset="-122"/>
                <a:cs typeface="Barlow Bold" pitchFamily="34" charset="-120"/>
              </a:rPr>
              <a:t>Understanding Tenure</a:t>
            </a:r>
            <a:endParaRPr lang="en-US" sz="3708" dirty="0"/>
          </a:p>
        </p:txBody>
      </p:sp>
      <p:sp>
        <p:nvSpPr>
          <p:cNvPr id="3" name="Shape 1">
            <a:extLst>
              <a:ext uri="{FF2B5EF4-FFF2-40B4-BE49-F238E27FC236}">
                <a16:creationId xmlns:a16="http://schemas.microsoft.com/office/drawing/2014/main" id="{B36D2BD4-0001-838E-F7C9-B5883E3EBE3D}"/>
              </a:ext>
            </a:extLst>
          </p:cNvPr>
          <p:cNvSpPr/>
          <p:nvPr/>
        </p:nvSpPr>
        <p:spPr>
          <a:xfrm>
            <a:off x="631924" y="2475607"/>
            <a:ext cx="5373787" cy="2080816"/>
          </a:xfrm>
          <a:prstGeom prst="roundRect">
            <a:avLst>
              <a:gd name="adj" fmla="val 13015"/>
            </a:avLst>
          </a:prstGeom>
          <a:solidFill>
            <a:srgbClr val="FFFFFF"/>
          </a:solidFill>
          <a:ln w="30480">
            <a:solidFill>
              <a:srgbClr val="BACFDD"/>
            </a:solidFill>
            <a:prstDash val="solid"/>
          </a:ln>
        </p:spPr>
        <p:txBody>
          <a:bodyPr/>
          <a:lstStyle/>
          <a:p>
            <a:endParaRPr lang="en-US" sz="1500"/>
          </a:p>
        </p:txBody>
      </p:sp>
      <p:sp>
        <p:nvSpPr>
          <p:cNvPr id="4" name="Text 2">
            <a:extLst>
              <a:ext uri="{FF2B5EF4-FFF2-40B4-BE49-F238E27FC236}">
                <a16:creationId xmlns:a16="http://schemas.microsoft.com/office/drawing/2014/main" id="{019C24DF-1605-C127-E025-B1B55FE8A8EE}"/>
              </a:ext>
            </a:extLst>
          </p:cNvPr>
          <p:cNvSpPr/>
          <p:nvPr/>
        </p:nvSpPr>
        <p:spPr>
          <a:xfrm>
            <a:off x="837804" y="2681486"/>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ea typeface="Barlow Bold" pitchFamily="34" charset="-122"/>
                <a:cs typeface="Barlow Bold" pitchFamily="34" charset="-120"/>
              </a:rPr>
              <a:t>Definition</a:t>
            </a:r>
            <a:endParaRPr lang="en-US" sz="1833" dirty="0"/>
          </a:p>
        </p:txBody>
      </p:sp>
      <p:sp>
        <p:nvSpPr>
          <p:cNvPr id="5" name="Text 3">
            <a:extLst>
              <a:ext uri="{FF2B5EF4-FFF2-40B4-BE49-F238E27FC236}">
                <a16:creationId xmlns:a16="http://schemas.microsoft.com/office/drawing/2014/main" id="{779CF9BC-EDDD-36B5-882E-DAC580A7D8A1}"/>
              </a:ext>
            </a:extLst>
          </p:cNvPr>
          <p:cNvSpPr/>
          <p:nvPr/>
        </p:nvSpPr>
        <p:spPr>
          <a:xfrm>
            <a:off x="837804" y="3086596"/>
            <a:ext cx="5095636" cy="1393964"/>
          </a:xfrm>
          <a:prstGeom prst="rect">
            <a:avLst/>
          </a:prstGeom>
          <a:noFill/>
          <a:ln/>
        </p:spPr>
        <p:txBody>
          <a:bodyPr wrap="square" lIns="0" tIns="0" rIns="0" bIns="0" rtlCol="0" anchor="t"/>
          <a:lstStyle/>
          <a:p>
            <a:pPr marL="285750" indent="-285750">
              <a:lnSpc>
                <a:spcPts val="2250"/>
              </a:lnSpc>
              <a:buFont typeface="Wingdings" panose="05000000000000000000" pitchFamily="2" charset="2"/>
              <a:buChar char="ü"/>
            </a:pPr>
            <a:r>
              <a:rPr lang="en-US" sz="1417" dirty="0">
                <a:solidFill>
                  <a:srgbClr val="384653"/>
                </a:solidFill>
                <a:latin typeface="Montserrat" pitchFamily="34" charset="0"/>
                <a:ea typeface="Montserrat" pitchFamily="34" charset="-122"/>
                <a:cs typeface="Montserrat" pitchFamily="34" charset="-120"/>
              </a:rPr>
              <a:t>An academic appointment that provides job security.</a:t>
            </a:r>
          </a:p>
          <a:p>
            <a:pPr marL="285750" indent="-285750">
              <a:lnSpc>
                <a:spcPts val="2250"/>
              </a:lnSpc>
              <a:buFont typeface="Wingdings" panose="05000000000000000000" pitchFamily="2" charset="2"/>
              <a:buChar char="ü"/>
            </a:pPr>
            <a:r>
              <a:rPr lang="en-US" sz="1417" dirty="0">
                <a:solidFill>
                  <a:srgbClr val="384653"/>
                </a:solidFill>
                <a:latin typeface="Montserrat" pitchFamily="34" charset="0"/>
                <a:ea typeface="Montserrat" pitchFamily="34" charset="-122"/>
                <a:cs typeface="Montserrat" pitchFamily="34" charset="-120"/>
              </a:rPr>
              <a:t>Tenure decisions are made after a probationary period &amp; evaluation of performance. </a:t>
            </a:r>
          </a:p>
          <a:p>
            <a:pPr marL="285750" indent="-285750">
              <a:lnSpc>
                <a:spcPts val="2250"/>
              </a:lnSpc>
              <a:buFont typeface="Wingdings" panose="05000000000000000000" pitchFamily="2" charset="2"/>
              <a:buChar char="ü"/>
            </a:pPr>
            <a:r>
              <a:rPr lang="en-US" sz="1417" dirty="0">
                <a:solidFill>
                  <a:srgbClr val="384653"/>
                </a:solidFill>
                <a:latin typeface="Montserrat" pitchFamily="34" charset="0"/>
                <a:ea typeface="Montserrat" pitchFamily="34" charset="-122"/>
                <a:cs typeface="Montserrat" pitchFamily="34" charset="-120"/>
              </a:rPr>
              <a:t> Tenure is not an unconditional guarantee of lifetime employment.  </a:t>
            </a:r>
            <a:endParaRPr lang="en-US" sz="1417" dirty="0"/>
          </a:p>
        </p:txBody>
      </p:sp>
      <p:sp>
        <p:nvSpPr>
          <p:cNvPr id="6" name="Shape 4">
            <a:extLst>
              <a:ext uri="{FF2B5EF4-FFF2-40B4-BE49-F238E27FC236}">
                <a16:creationId xmlns:a16="http://schemas.microsoft.com/office/drawing/2014/main" id="{EF60095F-126E-5CFA-6D1C-13524970601D}"/>
              </a:ext>
            </a:extLst>
          </p:cNvPr>
          <p:cNvSpPr/>
          <p:nvPr/>
        </p:nvSpPr>
        <p:spPr>
          <a:xfrm>
            <a:off x="6186190" y="2475607"/>
            <a:ext cx="5373886" cy="2080816"/>
          </a:xfrm>
          <a:prstGeom prst="roundRect">
            <a:avLst>
              <a:gd name="adj" fmla="val 13015"/>
            </a:avLst>
          </a:prstGeom>
          <a:solidFill>
            <a:srgbClr val="FFFFFF"/>
          </a:solidFill>
          <a:ln w="30480">
            <a:solidFill>
              <a:srgbClr val="BACFDD"/>
            </a:solidFill>
            <a:prstDash val="solid"/>
          </a:ln>
        </p:spPr>
        <p:txBody>
          <a:bodyPr/>
          <a:lstStyle/>
          <a:p>
            <a:endParaRPr lang="en-US" sz="1500"/>
          </a:p>
        </p:txBody>
      </p:sp>
      <p:sp>
        <p:nvSpPr>
          <p:cNvPr id="7" name="Text 5">
            <a:extLst>
              <a:ext uri="{FF2B5EF4-FFF2-40B4-BE49-F238E27FC236}">
                <a16:creationId xmlns:a16="http://schemas.microsoft.com/office/drawing/2014/main" id="{C7066250-525B-337A-6FE1-72D81D5520F2}"/>
              </a:ext>
            </a:extLst>
          </p:cNvPr>
          <p:cNvSpPr/>
          <p:nvPr/>
        </p:nvSpPr>
        <p:spPr>
          <a:xfrm>
            <a:off x="6392070" y="2681486"/>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Barlow Bold" pitchFamily="34" charset="0"/>
                <a:ea typeface="Barlow Bold" pitchFamily="34" charset="-122"/>
                <a:cs typeface="Barlow Bold" pitchFamily="34" charset="-120"/>
              </a:rPr>
              <a:t>Status Types</a:t>
            </a:r>
            <a:endParaRPr lang="en-US" sz="1833" dirty="0"/>
          </a:p>
        </p:txBody>
      </p:sp>
      <p:sp>
        <p:nvSpPr>
          <p:cNvPr id="8" name="Text 6">
            <a:extLst>
              <a:ext uri="{FF2B5EF4-FFF2-40B4-BE49-F238E27FC236}">
                <a16:creationId xmlns:a16="http://schemas.microsoft.com/office/drawing/2014/main" id="{A3BDEF04-A95E-19DD-674A-0836362FA44D}"/>
              </a:ext>
            </a:extLst>
          </p:cNvPr>
          <p:cNvSpPr/>
          <p:nvPr/>
        </p:nvSpPr>
        <p:spPr>
          <a:xfrm>
            <a:off x="6392069" y="3086596"/>
            <a:ext cx="4962128" cy="577850"/>
          </a:xfrm>
          <a:prstGeom prst="rect">
            <a:avLst/>
          </a:prstGeom>
          <a:noFill/>
          <a:ln/>
        </p:spPr>
        <p:txBody>
          <a:bodyPr wrap="square" lIns="0" tIns="0" rIns="0" bIns="0" rtlCol="0" anchor="t"/>
          <a:lstStyle/>
          <a:p>
            <a:pPr>
              <a:lnSpc>
                <a:spcPts val="2250"/>
              </a:lnSpc>
            </a:pPr>
            <a:r>
              <a:rPr lang="en-US" sz="1417" b="1" dirty="0">
                <a:solidFill>
                  <a:srgbClr val="384653"/>
                </a:solidFill>
                <a:latin typeface="Montserrat" pitchFamily="34" charset="0"/>
                <a:ea typeface="Montserrat" pitchFamily="34" charset="-122"/>
                <a:cs typeface="Montserrat" pitchFamily="34" charset="-120"/>
              </a:rPr>
              <a:t>Tenured:</a:t>
            </a:r>
            <a:r>
              <a:rPr lang="en-US" sz="1417" dirty="0">
                <a:solidFill>
                  <a:srgbClr val="384653"/>
                </a:solidFill>
                <a:latin typeface="Montserrat" pitchFamily="34" charset="0"/>
                <a:ea typeface="Montserrat" pitchFamily="34" charset="-122"/>
                <a:cs typeface="Montserrat" pitchFamily="34" charset="-120"/>
              </a:rPr>
              <a:t> Faculty awarded an indeterminate appointment</a:t>
            </a:r>
            <a:endParaRPr lang="en-US" sz="1417" dirty="0"/>
          </a:p>
        </p:txBody>
      </p:sp>
      <p:sp>
        <p:nvSpPr>
          <p:cNvPr id="9" name="Text 7">
            <a:extLst>
              <a:ext uri="{FF2B5EF4-FFF2-40B4-BE49-F238E27FC236}">
                <a16:creationId xmlns:a16="http://schemas.microsoft.com/office/drawing/2014/main" id="{BD75D932-6BB4-FDDB-A550-492C4BA90062}"/>
              </a:ext>
            </a:extLst>
          </p:cNvPr>
          <p:cNvSpPr/>
          <p:nvPr/>
        </p:nvSpPr>
        <p:spPr>
          <a:xfrm>
            <a:off x="6392069" y="3772694"/>
            <a:ext cx="4962128" cy="577850"/>
          </a:xfrm>
          <a:prstGeom prst="rect">
            <a:avLst/>
          </a:prstGeom>
          <a:noFill/>
          <a:ln/>
        </p:spPr>
        <p:txBody>
          <a:bodyPr wrap="square" lIns="0" tIns="0" rIns="0" bIns="0" rtlCol="0" anchor="t"/>
          <a:lstStyle/>
          <a:p>
            <a:pPr>
              <a:lnSpc>
                <a:spcPts val="2250"/>
              </a:lnSpc>
            </a:pPr>
            <a:r>
              <a:rPr lang="en-US" sz="1417" b="1" dirty="0">
                <a:solidFill>
                  <a:srgbClr val="384653"/>
                </a:solidFill>
                <a:latin typeface="Montserrat" pitchFamily="34" charset="0"/>
                <a:ea typeface="Montserrat" pitchFamily="34" charset="-122"/>
                <a:cs typeface="Montserrat" pitchFamily="34" charset="-120"/>
              </a:rPr>
              <a:t>Tenure-track:</a:t>
            </a:r>
            <a:r>
              <a:rPr lang="en-US" sz="1417" dirty="0">
                <a:solidFill>
                  <a:srgbClr val="384653"/>
                </a:solidFill>
                <a:latin typeface="Montserrat" pitchFamily="34" charset="0"/>
                <a:ea typeface="Montserrat" pitchFamily="34" charset="-122"/>
                <a:cs typeface="Montserrat" pitchFamily="34" charset="-120"/>
              </a:rPr>
              <a:t> Faculty serving a probationary period while preparing to apply</a:t>
            </a:r>
            <a:endParaRPr lang="en-US" sz="1417" dirty="0"/>
          </a:p>
        </p:txBody>
      </p:sp>
    </p:spTree>
    <p:extLst>
      <p:ext uri="{BB962C8B-B14F-4D97-AF65-F5344CB8AC3E}">
        <p14:creationId xmlns:p14="http://schemas.microsoft.com/office/powerpoint/2010/main" val="79065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31924" y="1334493"/>
            <a:ext cx="4751288" cy="593923"/>
          </a:xfrm>
          <a:prstGeom prst="rect">
            <a:avLst/>
          </a:prstGeom>
          <a:noFill/>
          <a:ln/>
        </p:spPr>
        <p:txBody>
          <a:bodyPr wrap="none" lIns="0" tIns="0" rIns="0" bIns="0" rtlCol="0" anchor="t"/>
          <a:lstStyle/>
          <a:p>
            <a:pPr>
              <a:lnSpc>
                <a:spcPts val="4666"/>
              </a:lnSpc>
            </a:pPr>
            <a:r>
              <a:rPr lang="en-US" sz="3600" b="1" dirty="0">
                <a:solidFill>
                  <a:srgbClr val="2E3C4E"/>
                </a:solidFill>
                <a:latin typeface="+mj-lt"/>
                <a:ea typeface="Barlow Bold" pitchFamily="34" charset="-122"/>
                <a:cs typeface="Barlow Bold" pitchFamily="34" charset="-120"/>
              </a:rPr>
              <a:t>Eligibility for Tenure</a:t>
            </a:r>
            <a:endParaRPr lang="en-US" sz="3600" dirty="0">
              <a:latin typeface="+mj-lt"/>
            </a:endParaRPr>
          </a:p>
        </p:txBody>
      </p:sp>
      <p:sp>
        <p:nvSpPr>
          <p:cNvPr id="3" name="Shape 1"/>
          <p:cNvSpPr/>
          <p:nvPr/>
        </p:nvSpPr>
        <p:spPr>
          <a:xfrm>
            <a:off x="631924" y="2289472"/>
            <a:ext cx="406202" cy="406202"/>
          </a:xfrm>
          <a:prstGeom prst="roundRect">
            <a:avLst>
              <a:gd name="adj" fmla="val 66673"/>
            </a:avLst>
          </a:prstGeom>
          <a:solidFill>
            <a:schemeClr val="accent1"/>
          </a:solidFill>
          <a:ln w="7620">
            <a:solidFill>
              <a:srgbClr val="BACFDD"/>
            </a:solidFill>
            <a:prstDash val="solid"/>
          </a:ln>
        </p:spPr>
        <p:txBody>
          <a:bodyPr/>
          <a:lstStyle/>
          <a:p>
            <a:endParaRPr lang="en-US" sz="1500" dirty="0"/>
          </a:p>
        </p:txBody>
      </p:sp>
      <p:sp>
        <p:nvSpPr>
          <p:cNvPr id="4" name="Text 2"/>
          <p:cNvSpPr/>
          <p:nvPr/>
        </p:nvSpPr>
        <p:spPr>
          <a:xfrm>
            <a:off x="1218606" y="2351484"/>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mj-lt"/>
                <a:ea typeface="Barlow Bold" pitchFamily="34" charset="-122"/>
                <a:cs typeface="Barlow Bold" pitchFamily="34" charset="-120"/>
              </a:rPr>
              <a:t>Eligible Faculty</a:t>
            </a:r>
            <a:endParaRPr lang="en-US" sz="1833" dirty="0">
              <a:latin typeface="+mj-lt"/>
            </a:endParaRPr>
          </a:p>
        </p:txBody>
      </p:sp>
      <p:sp>
        <p:nvSpPr>
          <p:cNvPr id="5" name="Text 3"/>
          <p:cNvSpPr/>
          <p:nvPr/>
        </p:nvSpPr>
        <p:spPr>
          <a:xfrm>
            <a:off x="1218605" y="2756594"/>
            <a:ext cx="4764583" cy="577850"/>
          </a:xfrm>
          <a:prstGeom prst="rect">
            <a:avLst/>
          </a:prstGeom>
          <a:noFill/>
          <a:ln/>
        </p:spPr>
        <p:txBody>
          <a:bodyPr wrap="square" lIns="0" tIns="0" rIns="0" bIns="0" rtlCol="0" anchor="t"/>
          <a:lstStyle/>
          <a:p>
            <a:pPr>
              <a:lnSpc>
                <a:spcPts val="2250"/>
              </a:lnSpc>
            </a:pPr>
            <a:r>
              <a:rPr lang="en-US" sz="1417" dirty="0">
                <a:solidFill>
                  <a:srgbClr val="384653"/>
                </a:solidFill>
                <a:latin typeface="+mj-lt"/>
                <a:ea typeface="Montserrat" pitchFamily="34" charset="-122"/>
                <a:cs typeface="Montserrat" pitchFamily="34" charset="-120"/>
              </a:rPr>
              <a:t>Full-time academic appointments at the rank of Assistant Professor or above</a:t>
            </a:r>
            <a:endParaRPr lang="en-US" sz="1417" dirty="0">
              <a:latin typeface="+mj-lt"/>
            </a:endParaRPr>
          </a:p>
        </p:txBody>
      </p:sp>
      <p:sp>
        <p:nvSpPr>
          <p:cNvPr id="6" name="Shape 4"/>
          <p:cNvSpPr/>
          <p:nvPr/>
        </p:nvSpPr>
        <p:spPr>
          <a:xfrm>
            <a:off x="6208812" y="2289472"/>
            <a:ext cx="406202" cy="406202"/>
          </a:xfrm>
          <a:prstGeom prst="roundRect">
            <a:avLst>
              <a:gd name="adj" fmla="val 66673"/>
            </a:avLst>
          </a:prstGeom>
          <a:solidFill>
            <a:schemeClr val="accent1"/>
          </a:solidFill>
          <a:ln w="7620">
            <a:solidFill>
              <a:srgbClr val="BACFDD"/>
            </a:solidFill>
            <a:prstDash val="solid"/>
          </a:ln>
        </p:spPr>
        <p:txBody>
          <a:bodyPr/>
          <a:lstStyle/>
          <a:p>
            <a:endParaRPr lang="en-US" sz="1500"/>
          </a:p>
        </p:txBody>
      </p:sp>
      <p:sp>
        <p:nvSpPr>
          <p:cNvPr id="7" name="Text 5"/>
          <p:cNvSpPr/>
          <p:nvPr/>
        </p:nvSpPr>
        <p:spPr>
          <a:xfrm>
            <a:off x="6795493" y="2351484"/>
            <a:ext cx="2375594" cy="296863"/>
          </a:xfrm>
          <a:prstGeom prst="rect">
            <a:avLst/>
          </a:prstGeom>
          <a:noFill/>
          <a:ln/>
        </p:spPr>
        <p:txBody>
          <a:bodyPr wrap="none" lIns="0" tIns="0" rIns="0" bIns="0" rtlCol="0" anchor="t"/>
          <a:lstStyle/>
          <a:p>
            <a:pPr>
              <a:lnSpc>
                <a:spcPts val="2333"/>
              </a:lnSpc>
            </a:pPr>
            <a:r>
              <a:rPr lang="en-US" sz="1833" b="1" dirty="0">
                <a:solidFill>
                  <a:srgbClr val="384653"/>
                </a:solidFill>
                <a:latin typeface="+mj-lt"/>
                <a:ea typeface="Barlow Bold" pitchFamily="34" charset="-122"/>
                <a:cs typeface="Barlow Bold" pitchFamily="34" charset="-120"/>
              </a:rPr>
              <a:t>Ineligible Positions</a:t>
            </a:r>
            <a:endParaRPr lang="en-US" sz="1833" dirty="0">
              <a:latin typeface="+mj-lt"/>
            </a:endParaRPr>
          </a:p>
        </p:txBody>
      </p:sp>
      <p:sp>
        <p:nvSpPr>
          <p:cNvPr id="8" name="Text 6"/>
          <p:cNvSpPr/>
          <p:nvPr/>
        </p:nvSpPr>
        <p:spPr>
          <a:xfrm>
            <a:off x="6795493" y="2756594"/>
            <a:ext cx="4764583" cy="2135446"/>
          </a:xfrm>
          <a:prstGeom prst="rect">
            <a:avLst/>
          </a:prstGeom>
          <a:noFill/>
          <a:ln/>
        </p:spPr>
        <p:txBody>
          <a:bodyPr wrap="square" lIns="0" tIns="0" rIns="0" bIns="0" rtlCol="0" anchor="t"/>
          <a:lstStyle/>
          <a:p>
            <a:pPr marL="285739" indent="-285739">
              <a:lnSpc>
                <a:spcPts val="2250"/>
              </a:lnSpc>
              <a:buSzPct val="100000"/>
              <a:buChar char="•"/>
            </a:pPr>
            <a:r>
              <a:rPr lang="en-US" sz="1417" dirty="0">
                <a:solidFill>
                  <a:srgbClr val="384653"/>
                </a:solidFill>
                <a:latin typeface="+mj-lt"/>
                <a:ea typeface="Montserrat" pitchFamily="34" charset="-122"/>
                <a:cs typeface="Montserrat" pitchFamily="34" charset="-120"/>
              </a:rPr>
              <a:t>Administrators (except as members of academic disciplines)</a:t>
            </a:r>
          </a:p>
          <a:p>
            <a:pPr marL="285739" indent="-285739">
              <a:lnSpc>
                <a:spcPts val="2250"/>
              </a:lnSpc>
              <a:buSzPct val="100000"/>
              <a:buFontTx/>
              <a:buChar char="•"/>
            </a:pPr>
            <a:r>
              <a:rPr lang="en-US" sz="1417" dirty="0">
                <a:solidFill>
                  <a:srgbClr val="384653"/>
                </a:solidFill>
                <a:latin typeface="+mj-lt"/>
                <a:ea typeface="Montserrat" pitchFamily="34" charset="-122"/>
                <a:cs typeface="Montserrat" pitchFamily="34" charset="-120"/>
              </a:rPr>
              <a:t>Faculty paid from grants/contracts with limited appointments</a:t>
            </a:r>
          </a:p>
          <a:p>
            <a:pPr marL="285739" indent="-285739">
              <a:lnSpc>
                <a:spcPts val="2250"/>
              </a:lnSpc>
              <a:buSzPct val="100000"/>
              <a:buFontTx/>
              <a:buChar char="•"/>
            </a:pPr>
            <a:r>
              <a:rPr lang="en-US" sz="1417" dirty="0">
                <a:solidFill>
                  <a:srgbClr val="384653"/>
                </a:solidFill>
                <a:latin typeface="+mj-lt"/>
                <a:ea typeface="Montserrat" pitchFamily="34" charset="-122"/>
                <a:cs typeface="Montserrat" pitchFamily="34" charset="-120"/>
              </a:rPr>
              <a:t>Part-time/adjunct faculty members</a:t>
            </a:r>
          </a:p>
          <a:p>
            <a:pPr marL="285739" indent="-285739">
              <a:lnSpc>
                <a:spcPts val="2250"/>
              </a:lnSpc>
              <a:buSzPct val="100000"/>
              <a:buFontTx/>
              <a:buChar char="•"/>
            </a:pPr>
            <a:r>
              <a:rPr lang="en-US" sz="1417" dirty="0">
                <a:solidFill>
                  <a:srgbClr val="384653"/>
                </a:solidFill>
                <a:latin typeface="+mj-lt"/>
                <a:ea typeface="Montserrat" pitchFamily="34" charset="-122"/>
                <a:cs typeface="Montserrat" pitchFamily="34" charset="-120"/>
              </a:rPr>
              <a:t>Temporary faculty members</a:t>
            </a:r>
          </a:p>
          <a:p>
            <a:pPr marL="285739" indent="-285739">
              <a:lnSpc>
                <a:spcPts val="2250"/>
              </a:lnSpc>
              <a:buSzPct val="100000"/>
              <a:buFontTx/>
              <a:buChar char="•"/>
            </a:pPr>
            <a:r>
              <a:rPr lang="en-US" sz="1417" dirty="0">
                <a:solidFill>
                  <a:srgbClr val="384653"/>
                </a:solidFill>
                <a:latin typeface="+mj-lt"/>
                <a:ea typeface="Montserrat" pitchFamily="34" charset="-122"/>
                <a:cs typeface="Montserrat" pitchFamily="34" charset="-120"/>
              </a:rPr>
              <a:t>Faculty in instructor ranks</a:t>
            </a:r>
            <a:endParaRPr lang="en-US" sz="1417" dirty="0">
              <a:latin typeface="+mj-lt"/>
            </a:endParaRPr>
          </a:p>
          <a:p>
            <a:pPr marL="285739" indent="-285739">
              <a:lnSpc>
                <a:spcPts val="2250"/>
              </a:lnSpc>
              <a:buSzPct val="100000"/>
              <a:buFontTx/>
              <a:buChar char="•"/>
            </a:pPr>
            <a:endParaRPr lang="en-US" sz="1417" dirty="0"/>
          </a:p>
          <a:p>
            <a:pPr marL="285739" indent="-285739">
              <a:lnSpc>
                <a:spcPts val="2250"/>
              </a:lnSpc>
              <a:buSzPct val="100000"/>
              <a:buFontTx/>
              <a:buChar char="•"/>
            </a:pPr>
            <a:endParaRPr lang="en-US" sz="1417" dirty="0"/>
          </a:p>
          <a:p>
            <a:pPr marL="285739" indent="-285739">
              <a:lnSpc>
                <a:spcPts val="2250"/>
              </a:lnSpc>
              <a:buSzPct val="100000"/>
              <a:buFontTx/>
              <a:buChar char="•"/>
            </a:pPr>
            <a:endParaRPr lang="en-US" sz="1417" dirty="0"/>
          </a:p>
          <a:p>
            <a:pPr marL="285739" indent="-285739">
              <a:lnSpc>
                <a:spcPts val="2250"/>
              </a:lnSpc>
              <a:buSzPct val="100000"/>
              <a:buChar char="•"/>
            </a:pPr>
            <a:endParaRPr lang="en-US" sz="1417" dirty="0"/>
          </a:p>
        </p:txBody>
      </p:sp>
      <p:sp>
        <p:nvSpPr>
          <p:cNvPr id="9" name="Text 7"/>
          <p:cNvSpPr/>
          <p:nvPr/>
        </p:nvSpPr>
        <p:spPr>
          <a:xfrm>
            <a:off x="6795493" y="3397548"/>
            <a:ext cx="4764583" cy="577850"/>
          </a:xfrm>
          <a:prstGeom prst="rect">
            <a:avLst/>
          </a:prstGeom>
          <a:noFill/>
          <a:ln/>
        </p:spPr>
        <p:txBody>
          <a:bodyPr wrap="square" lIns="0" tIns="0" rIns="0" bIns="0" rtlCol="0" anchor="t"/>
          <a:lstStyle/>
          <a:p>
            <a:pPr marL="285739" indent="-285739">
              <a:lnSpc>
                <a:spcPts val="2250"/>
              </a:lnSpc>
              <a:buSzPct val="100000"/>
              <a:buChar char="•"/>
            </a:pPr>
            <a:endParaRPr lang="en-US" sz="1417" dirty="0"/>
          </a:p>
        </p:txBody>
      </p:sp>
      <p:sp>
        <p:nvSpPr>
          <p:cNvPr id="10" name="Text 8"/>
          <p:cNvSpPr/>
          <p:nvPr/>
        </p:nvSpPr>
        <p:spPr>
          <a:xfrm>
            <a:off x="6795493" y="4038501"/>
            <a:ext cx="4764583" cy="288925"/>
          </a:xfrm>
          <a:prstGeom prst="rect">
            <a:avLst/>
          </a:prstGeom>
          <a:noFill/>
          <a:ln/>
        </p:spPr>
        <p:txBody>
          <a:bodyPr wrap="none" lIns="0" tIns="0" rIns="0" bIns="0" rtlCol="0" anchor="t"/>
          <a:lstStyle/>
          <a:p>
            <a:pPr marL="285739" indent="-285739">
              <a:lnSpc>
                <a:spcPts val="2250"/>
              </a:lnSpc>
              <a:buSzPct val="100000"/>
              <a:buChar char="•"/>
            </a:pPr>
            <a:endParaRPr lang="en-US" sz="1417" dirty="0"/>
          </a:p>
        </p:txBody>
      </p:sp>
      <p:sp>
        <p:nvSpPr>
          <p:cNvPr id="13" name="Text 11"/>
          <p:cNvSpPr/>
          <p:nvPr/>
        </p:nvSpPr>
        <p:spPr>
          <a:xfrm>
            <a:off x="804672" y="5234583"/>
            <a:ext cx="10755404" cy="288925"/>
          </a:xfrm>
          <a:prstGeom prst="rect">
            <a:avLst/>
          </a:prstGeom>
          <a:noFill/>
          <a:ln/>
        </p:spPr>
        <p:txBody>
          <a:bodyPr wrap="none" lIns="0" tIns="0" rIns="0" bIns="0" rtlCol="0" anchor="t"/>
          <a:lstStyle/>
          <a:p>
            <a:pPr>
              <a:lnSpc>
                <a:spcPts val="2250"/>
              </a:lnSpc>
            </a:pPr>
            <a:r>
              <a:rPr lang="en-US" sz="1417" b="1" i="1" dirty="0">
                <a:solidFill>
                  <a:srgbClr val="384653"/>
                </a:solidFill>
                <a:latin typeface="Montserrat" pitchFamily="34" charset="0"/>
                <a:ea typeface="Montserrat" pitchFamily="34" charset="-122"/>
                <a:cs typeface="Montserrat" pitchFamily="34" charset="-120"/>
              </a:rPr>
              <a:t>The Board of Supervisors has ultimate responsibility for hiring academic personnel and awarding or denying tenure.</a:t>
            </a:r>
            <a:endParaRPr lang="en-US" sz="1417" b="1" i="1" dirty="0"/>
          </a:p>
        </p:txBody>
      </p:sp>
    </p:spTree>
  </p:cSld>
  <p:clrMapOvr>
    <a:masterClrMapping/>
  </p:clrMapOvr>
</p:sld>
</file>

<file path=ppt/theme/theme1.xml><?xml version="1.0" encoding="utf-8"?>
<a:theme xmlns:a="http://schemas.openxmlformats.org/drawingml/2006/main" name="Office Theme">
  <a:themeElements>
    <a:clrScheme name="ULM Brand ">
      <a:dk1>
        <a:srgbClr val="48494C"/>
      </a:dk1>
      <a:lt1>
        <a:srgbClr val="FFFFFF"/>
      </a:lt1>
      <a:dk2>
        <a:srgbClr val="860028"/>
      </a:dk2>
      <a:lt2>
        <a:srgbClr val="C8C9C7"/>
      </a:lt2>
      <a:accent1>
        <a:srgbClr val="830028"/>
      </a:accent1>
      <a:accent2>
        <a:srgbClr val="FDB913"/>
      </a:accent2>
      <a:accent3>
        <a:srgbClr val="F3DAAC"/>
      </a:accent3>
      <a:accent4>
        <a:srgbClr val="A9A8A9"/>
      </a:accent4>
      <a:accent5>
        <a:srgbClr val="C8C9C7"/>
      </a:accent5>
      <a:accent6>
        <a:srgbClr val="FEFFFF"/>
      </a:accent6>
      <a:hlink>
        <a:srgbClr val="BD9559"/>
      </a:hlink>
      <a:folHlink>
        <a:srgbClr val="85714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LM Powerpoint Presentation 2024" id="{DD4DCCFA-6BD8-314E-A1B5-3B767C3B166A}" vid="{BC4F2A3A-376D-E845-B123-D09751AC56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ulm_powerpoint_presentation_2024</Template>
  <TotalTime>568</TotalTime>
  <Words>1391</Words>
  <Application>Microsoft Office PowerPoint</Application>
  <PresentationFormat>Widescreen</PresentationFormat>
  <Paragraphs>208</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Barlow Bold</vt:lpstr>
      <vt:lpstr>Montserrat</vt:lpstr>
      <vt:lpstr>Open Sans</vt:lpstr>
      <vt:lpstr>System Font Regular</vt:lpstr>
      <vt:lpstr>Times New Roman</vt:lpstr>
      <vt:lpstr>TimesNewRomanPSMT</vt:lpstr>
      <vt:lpstr>Wingdings</vt:lpstr>
      <vt:lpstr>Office Theme</vt:lpstr>
      <vt:lpstr>Tenure and Promotion 2025-2026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University of Louisiana Monroe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Tenure and Promotion 2025-2026</dc:title>
  <dc:creator>Michelle McEacharn</dc:creator>
  <cp:lastModifiedBy>Michelle McEacharn</cp:lastModifiedBy>
  <cp:revision>10</cp:revision>
  <dcterms:created xsi:type="dcterms:W3CDTF">2025-08-10T23:25:18Z</dcterms:created>
  <dcterms:modified xsi:type="dcterms:W3CDTF">2025-08-23T23:22:33Z</dcterms:modified>
</cp:coreProperties>
</file>