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256" r:id="rId2"/>
    <p:sldId id="270" r:id="rId3"/>
    <p:sldId id="271" r:id="rId4"/>
    <p:sldId id="272" r:id="rId5"/>
    <p:sldId id="260" r:id="rId6"/>
    <p:sldId id="277" r:id="rId7"/>
    <p:sldId id="281" r:id="rId8"/>
    <p:sldId id="282" r:id="rId9"/>
    <p:sldId id="284" r:id="rId10"/>
    <p:sldId id="283" r:id="rId11"/>
    <p:sldId id="257" r:id="rId1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0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00029"/>
    <a:srgbClr val="2D637F"/>
    <a:srgbClr val="C28220"/>
    <a:srgbClr val="E09E19"/>
    <a:srgbClr val="9DAD33"/>
    <a:srgbClr val="6C3302"/>
    <a:srgbClr val="584F29"/>
    <a:srgbClr val="ED4E33"/>
    <a:srgbClr val="003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9" autoAdjust="0"/>
    <p:restoredTop sz="82913" autoAdjust="0"/>
  </p:normalViewPr>
  <p:slideViewPr>
    <p:cSldViewPr snapToGrid="0" snapToObjects="1">
      <p:cViewPr varScale="1">
        <p:scale>
          <a:sx n="95" d="100"/>
          <a:sy n="95" d="100"/>
        </p:scale>
        <p:origin x="1908" y="90"/>
      </p:cViewPr>
      <p:guideLst>
        <p:guide orient="horz" pos="360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49" d="100"/>
          <a:sy n="49" d="100"/>
        </p:scale>
        <p:origin x="160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7CB1905-1EEB-6545-B5E2-B70E8868255E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261A396-5F67-764F-9A9A-305152EBE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85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F53F6BF-7462-9046-A2B6-90C29244BD27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4B7DBC5-2A13-CA47-B9EE-6017A92B6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686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21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52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06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82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32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50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70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29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4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4333"/>
            <a:ext cx="6813884" cy="16394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0">
                <a:solidFill>
                  <a:srgbClr val="80002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75258"/>
            <a:ext cx="64008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539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0032"/>
            <a:ext cx="7766050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2518947"/>
            <a:ext cx="7740650" cy="20646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30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325" y="2017295"/>
            <a:ext cx="7772400" cy="199657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2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325" y="1019341"/>
            <a:ext cx="7772400" cy="89568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>
                <a:solidFill>
                  <a:srgbClr val="7F7F7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536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2051"/>
            <a:ext cx="7464425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97755"/>
            <a:ext cx="3717925" cy="282349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175125" y="2097754"/>
            <a:ext cx="3746500" cy="282349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7F7F7F"/>
                </a:solidFill>
              </a:defRPr>
            </a:lvl1pPr>
            <a:lvl2pPr>
              <a:defRPr sz="2000">
                <a:solidFill>
                  <a:srgbClr val="7F7F7F"/>
                </a:solidFill>
              </a:defRPr>
            </a:lvl2pPr>
            <a:lvl3pPr>
              <a:defRPr sz="1800">
                <a:solidFill>
                  <a:srgbClr val="7F7F7F"/>
                </a:solidFill>
              </a:defRPr>
            </a:lvl3pPr>
            <a:lvl4pPr>
              <a:defRPr sz="1600">
                <a:solidFill>
                  <a:srgbClr val="7F7F7F"/>
                </a:solidFill>
              </a:defRPr>
            </a:lvl4pPr>
            <a:lvl5pPr>
              <a:defRPr sz="1400">
                <a:solidFill>
                  <a:srgbClr val="7F7F7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138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29789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0" y="358775"/>
            <a:ext cx="5486400" cy="3371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4296527"/>
            <a:ext cx="5486400" cy="477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645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41995"/>
            <a:ext cx="3008313" cy="4049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0" y="1041995"/>
            <a:ext cx="4537075" cy="3657005"/>
          </a:xfrm>
        </p:spPr>
        <p:txBody>
          <a:bodyPr/>
          <a:lstStyle>
            <a:lvl1pPr>
              <a:defRPr sz="2000">
                <a:solidFill>
                  <a:srgbClr val="7F7F7F"/>
                </a:solidFill>
              </a:defRPr>
            </a:lvl1pPr>
            <a:lvl2pPr>
              <a:defRPr sz="1800">
                <a:solidFill>
                  <a:srgbClr val="7F7F7F"/>
                </a:solidFill>
              </a:defRPr>
            </a:lvl2pPr>
            <a:lvl3pPr>
              <a:defRPr sz="1800">
                <a:solidFill>
                  <a:srgbClr val="7F7F7F"/>
                </a:solidFill>
              </a:defRPr>
            </a:lvl3pPr>
            <a:lvl4pPr>
              <a:defRPr sz="1600">
                <a:solidFill>
                  <a:srgbClr val="7F7F7F"/>
                </a:solidFill>
              </a:defRPr>
            </a:lvl4pPr>
            <a:lvl5pPr>
              <a:defRPr sz="1400">
                <a:solidFill>
                  <a:srgbClr val="7F7F7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531651"/>
            <a:ext cx="3008313" cy="3167349"/>
          </a:xfrm>
        </p:spPr>
        <p:txBody>
          <a:bodyPr/>
          <a:lstStyle>
            <a:lvl1pPr marL="0" indent="0">
              <a:buNone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369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67368" y="5307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5259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Project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8079"/>
            <a:ext cx="8229600" cy="2526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69048" y="6019295"/>
            <a:ext cx="1745673" cy="5334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7203174" y="5307263"/>
            <a:ext cx="1483626" cy="1370592"/>
          </a:xfrm>
          <a:prstGeom prst="rect">
            <a:avLst/>
          </a:prstGeom>
          <a:solidFill>
            <a:srgbClr val="8000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52034" y="6019295"/>
            <a:ext cx="6572078" cy="6585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 descr="ulm_academic_reverse_white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57" y="5457248"/>
            <a:ext cx="1124094" cy="1124094"/>
          </a:xfrm>
          <a:prstGeom prst="rect">
            <a:avLst/>
          </a:prstGeom>
        </p:spPr>
      </p:pic>
      <p:pic>
        <p:nvPicPr>
          <p:cNvPr id="6" name="Picture 5" descr="ULM line pattern.png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8" t="39640" r="38701" b="39992"/>
          <a:stretch/>
        </p:blipFill>
        <p:spPr>
          <a:xfrm>
            <a:off x="3011134" y="5307263"/>
            <a:ext cx="4012978" cy="137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81" r:id="rId5"/>
    <p:sldLayoutId id="2147483649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5000" b="1" kern="1200">
          <a:solidFill>
            <a:srgbClr val="800029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bg1">
              <a:lumMod val="50000"/>
            </a:schemeClr>
          </a:solidFill>
          <a:latin typeface="Lucida Grande"/>
          <a:ea typeface="+mn-ea"/>
          <a:cs typeface="Lucida Grand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Lucida Grande"/>
          <a:ea typeface="+mn-ea"/>
          <a:cs typeface="Lucida Grand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bg1">
              <a:lumMod val="50000"/>
            </a:schemeClr>
          </a:solidFill>
          <a:latin typeface="Lucida Grande"/>
          <a:ea typeface="+mn-ea"/>
          <a:cs typeface="Lucida Grand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bg1">
              <a:lumMod val="50000"/>
            </a:schemeClr>
          </a:solidFill>
          <a:latin typeface="Lucida Grande"/>
          <a:ea typeface="+mn-ea"/>
          <a:cs typeface="Lucida Grand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bg1">
              <a:lumMod val="50000"/>
            </a:schemeClr>
          </a:solidFill>
          <a:latin typeface="Lucida Grande"/>
          <a:ea typeface="+mn-ea"/>
          <a:cs typeface="Lucida Grand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819319"/>
            <a:ext cx="7341781" cy="2370448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ULM Strategic Plan 2016-2021 </a:t>
            </a:r>
            <a:br>
              <a:rPr lang="en-US" sz="48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(rev 2013-18)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02133"/>
            <a:ext cx="6400800" cy="111359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39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46983"/>
            <a:ext cx="8104910" cy="404988"/>
          </a:xfrm>
        </p:spPr>
        <p:txBody>
          <a:bodyPr>
            <a:noAutofit/>
          </a:bodyPr>
          <a:lstStyle/>
          <a:p>
            <a:r>
              <a:rPr lang="en-US" sz="3800" dirty="0" smtClean="0"/>
              <a:t>Challenge: gaining recognition</a:t>
            </a:r>
            <a:endParaRPr lang="en-US" sz="3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8" y="2051037"/>
            <a:ext cx="7988533" cy="725414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Strategy: Achieve recognition of our vision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199" y="2955903"/>
            <a:ext cx="8287790" cy="193899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Long-term objectives: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Monitor progress toward achievement of vision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Institutionalize continuous improvement cycles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Develop and implement a marketing and communication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Implement an employee recognition program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6152" r="71" b="8726"/>
          <a:stretch/>
        </p:blipFill>
        <p:spPr>
          <a:xfrm>
            <a:off x="0" y="0"/>
            <a:ext cx="9143999" cy="519657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387" y="3962234"/>
            <a:ext cx="6570143" cy="1143000"/>
          </a:xfrm>
        </p:spPr>
        <p:txBody>
          <a:bodyPr>
            <a:normAutofit/>
          </a:bodyPr>
          <a:lstStyle/>
          <a:p>
            <a:r>
              <a:rPr lang="en-US" sz="4200" b="1" dirty="0" smtClean="0">
                <a:solidFill>
                  <a:schemeClr val="bg1"/>
                </a:solidFill>
              </a:rPr>
              <a:t>Questions/Discussion</a:t>
            </a:r>
            <a:endParaRPr lang="en-US" sz="4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9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a strategic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Set overall goals for the organization: what we want to become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Provide a plan to achieve goals: how we get there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Provide a framework for prioritizing actions, including budgeting: what guides day-to-day decisions</a:t>
            </a:r>
          </a:p>
        </p:txBody>
      </p:sp>
    </p:spTree>
    <p:extLst>
      <p:ext uri="{BB962C8B-B14F-4D97-AF65-F5344CB8AC3E}">
        <p14:creationId xmlns:p14="http://schemas.microsoft.com/office/powerpoint/2010/main" val="364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should you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2518947"/>
            <a:ext cx="7740650" cy="260768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You will understand the “game plan”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You will understand your contribution to that effort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You will have guidelines for decision making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Our efforts will be synergistic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Our success will produce more revenue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Your job satisfaction will improve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1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090" y="674855"/>
            <a:ext cx="7766050" cy="1150353"/>
          </a:xfrm>
        </p:spPr>
        <p:txBody>
          <a:bodyPr/>
          <a:lstStyle/>
          <a:p>
            <a:r>
              <a:rPr lang="en-US" dirty="0" smtClean="0"/>
              <a:t>Where can I get a copy?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64377" y="4682894"/>
            <a:ext cx="3989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http://www.ulm.edu/strategicplanning/documents2/strategicplan.pdf</a:t>
            </a:r>
          </a:p>
        </p:txBody>
      </p:sp>
      <p:sp>
        <p:nvSpPr>
          <p:cNvPr id="5" name="Rectangle 4"/>
          <p:cNvSpPr/>
          <p:nvPr/>
        </p:nvSpPr>
        <p:spPr>
          <a:xfrm>
            <a:off x="4917950" y="4682894"/>
            <a:ext cx="3883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http://www.ulm.edu/strategicplanning/documents2/pocketversion2.pdf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94" r="1394" b="1123"/>
          <a:stretch/>
        </p:blipFill>
        <p:spPr>
          <a:xfrm>
            <a:off x="1295093" y="1649371"/>
            <a:ext cx="2356408" cy="3033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573" y="1825208"/>
            <a:ext cx="1870259" cy="280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2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46983"/>
            <a:ext cx="7722525" cy="404988"/>
          </a:xfrm>
        </p:spPr>
        <p:txBody>
          <a:bodyPr>
            <a:noAutofit/>
          </a:bodyPr>
          <a:lstStyle/>
          <a:p>
            <a:r>
              <a:rPr lang="en-US" sz="3800" dirty="0" smtClean="0"/>
              <a:t>Strategic vision and mission</a:t>
            </a:r>
            <a:endParaRPr lang="en-US" sz="3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8" y="2051037"/>
            <a:ext cx="7988533" cy="3052978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Vision: ULM </a:t>
            </a:r>
            <a:r>
              <a:rPr lang="en-US" sz="2000" dirty="0">
                <a:solidFill>
                  <a:srgbClr val="000000"/>
                </a:solidFill>
              </a:rPr>
              <a:t>will be recognized among the top 200 universities in the nation for excellence in teaching, research, and innovation, with an emphasis on the health </a:t>
            </a:r>
            <a:r>
              <a:rPr lang="en-US" sz="2000" dirty="0" smtClean="0">
                <a:solidFill>
                  <a:srgbClr val="000000"/>
                </a:solidFill>
              </a:rPr>
              <a:t>sciences.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Mission: ULM seeks students who find value in our programs and prepares them to compete, succeed, and contribute in an ever-changing global society through a transformative education</a:t>
            </a:r>
          </a:p>
        </p:txBody>
      </p:sp>
    </p:spTree>
    <p:extLst>
      <p:ext uri="{BB962C8B-B14F-4D97-AF65-F5344CB8AC3E}">
        <p14:creationId xmlns:p14="http://schemas.microsoft.com/office/powerpoint/2010/main" val="91021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46983"/>
            <a:ext cx="7722525" cy="404988"/>
          </a:xfrm>
        </p:spPr>
        <p:txBody>
          <a:bodyPr>
            <a:noAutofit/>
          </a:bodyPr>
          <a:lstStyle/>
          <a:p>
            <a:r>
              <a:rPr lang="en-US" sz="3800" dirty="0" smtClean="0"/>
              <a:t>Core </a:t>
            </a:r>
            <a:r>
              <a:rPr lang="en-US" sz="3800" dirty="0"/>
              <a:t>V</a:t>
            </a:r>
            <a:r>
              <a:rPr lang="en-US" sz="3800" dirty="0" smtClean="0"/>
              <a:t>alues and Guiding Principles</a:t>
            </a:r>
            <a:endParaRPr lang="en-US" sz="3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935" y="2051037"/>
            <a:ext cx="3532305" cy="3052978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Core values are desired at all times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Academic freedom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Diversity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Excellence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Integrity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Scholarship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Service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4871258" y="2051037"/>
            <a:ext cx="3793374" cy="3052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rgbClr val="7F7F7F"/>
                </a:solidFill>
                <a:latin typeface="Lucida Grande"/>
                <a:ea typeface="+mn-ea"/>
                <a:cs typeface="Lucida Grande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bg1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bg1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bg1">
                    <a:lumMod val="50000"/>
                  </a:schemeClr>
                </a:solidFill>
                <a:latin typeface="Lucida Grande"/>
                <a:ea typeface="+mn-ea"/>
                <a:cs typeface="Lucida Grande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</a:rPr>
              <a:t>Guiding principles are needed for our vision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Commitment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Accountability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Innovation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Collaboration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Achievement</a:t>
            </a:r>
          </a:p>
        </p:txBody>
      </p:sp>
    </p:spTree>
    <p:extLst>
      <p:ext uri="{BB962C8B-B14F-4D97-AF65-F5344CB8AC3E}">
        <p14:creationId xmlns:p14="http://schemas.microsoft.com/office/powerpoint/2010/main" val="312541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46983"/>
            <a:ext cx="7722525" cy="404988"/>
          </a:xfrm>
        </p:spPr>
        <p:txBody>
          <a:bodyPr>
            <a:noAutofit/>
          </a:bodyPr>
          <a:lstStyle/>
          <a:p>
            <a:r>
              <a:rPr lang="en-US" sz="3800" dirty="0" smtClean="0"/>
              <a:t>Challenge: fiscal environment</a:t>
            </a:r>
            <a:endParaRPr lang="en-US" sz="3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8" y="2051037"/>
            <a:ext cx="7988533" cy="708788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Strategy: Transform ULM to thrive in an inconsistent financial environment</a:t>
            </a:r>
          </a:p>
          <a:p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198" y="2958891"/>
            <a:ext cx="8188037" cy="341632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Long-term objectives: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Optimize organizational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Implement fiscal sustainability </a:t>
            </a:r>
            <a:r>
              <a:rPr lang="en-US" sz="2400" dirty="0" smtClean="0">
                <a:solidFill>
                  <a:srgbClr val="000000"/>
                </a:solidFill>
              </a:rPr>
              <a:t>review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Gain </a:t>
            </a:r>
            <a:r>
              <a:rPr lang="en-US" sz="2400" dirty="0">
                <a:solidFill>
                  <a:srgbClr val="000000"/>
                </a:solidFill>
              </a:rPr>
              <a:t>tuition </a:t>
            </a:r>
            <a:r>
              <a:rPr lang="en-US" sz="2400" dirty="0" smtClean="0">
                <a:solidFill>
                  <a:srgbClr val="000000"/>
                </a:solidFill>
              </a:rPr>
              <a:t>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Develop new revenue streams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Improve athletic performance</a:t>
            </a:r>
          </a:p>
        </p:txBody>
      </p:sp>
    </p:spTree>
    <p:extLst>
      <p:ext uri="{BB962C8B-B14F-4D97-AF65-F5344CB8AC3E}">
        <p14:creationId xmlns:p14="http://schemas.microsoft.com/office/powerpoint/2010/main" val="130599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46983"/>
            <a:ext cx="8104910" cy="404988"/>
          </a:xfrm>
        </p:spPr>
        <p:txBody>
          <a:bodyPr>
            <a:noAutofit/>
          </a:bodyPr>
          <a:lstStyle/>
          <a:p>
            <a:r>
              <a:rPr lang="en-US" sz="3800" dirty="0" smtClean="0"/>
              <a:t>Challenge: academic relevance</a:t>
            </a:r>
            <a:endParaRPr lang="en-US" sz="3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8" y="2051037"/>
            <a:ext cx="7988533" cy="725414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Strategy: Position ULM to adapt to the rapidly-changing educational environment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199" y="2955903"/>
            <a:ext cx="8287790" cy="230832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Long-term objectives: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Strategic academic portfolio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Support high-quality faculty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Keep </a:t>
            </a:r>
            <a:r>
              <a:rPr lang="en-US" sz="2400" dirty="0" smtClean="0">
                <a:solidFill>
                  <a:srgbClr val="000000"/>
                </a:solidFill>
              </a:rPr>
              <a:t>programs at </a:t>
            </a:r>
            <a:r>
              <a:rPr lang="en-US" sz="2400" dirty="0">
                <a:solidFill>
                  <a:srgbClr val="000000"/>
                </a:solidFill>
              </a:rPr>
              <a:t>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Use active </a:t>
            </a:r>
            <a:r>
              <a:rPr lang="en-US" sz="2400" dirty="0" smtClean="0">
                <a:solidFill>
                  <a:srgbClr val="000000"/>
                </a:solidFill>
              </a:rPr>
              <a:t>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Grow online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Increase sponsored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Increase graduate enrollment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0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46983"/>
            <a:ext cx="8104910" cy="404988"/>
          </a:xfrm>
        </p:spPr>
        <p:txBody>
          <a:bodyPr>
            <a:noAutofit/>
          </a:bodyPr>
          <a:lstStyle/>
          <a:p>
            <a:r>
              <a:rPr lang="en-US" sz="3800" dirty="0" smtClean="0"/>
              <a:t>Challenge: buyer’s market</a:t>
            </a:r>
            <a:endParaRPr lang="en-US" sz="3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8" y="2051037"/>
            <a:ext cx="7988533" cy="725414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Strategy: Improve those critical elements leading to student success—from application to graduation and beyond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199" y="2955903"/>
            <a:ext cx="8287790" cy="193899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Long-term objectives: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Improve student support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Develop critical skills needed by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Improve communication with prospects, students, and alumni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Implement best practices in IT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6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5">
      <a:dk1>
        <a:srgbClr val="800029"/>
      </a:dk1>
      <a:lt1>
        <a:sysClr val="window" lastClr="FFFFFF"/>
      </a:lt1>
      <a:dk2>
        <a:srgbClr val="666666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1554</TotalTime>
  <Words>369</Words>
  <Application>Microsoft Office PowerPoint</Application>
  <PresentationFormat>On-screen Show (4:3)</PresentationFormat>
  <Paragraphs>82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Georgia</vt:lpstr>
      <vt:lpstr>Lucida Grande</vt:lpstr>
      <vt:lpstr>Custom Design</vt:lpstr>
      <vt:lpstr>ULM Strategic Plan 2016-2021  (rev 2013-18)</vt:lpstr>
      <vt:lpstr>Purpose of a strategic plan</vt:lpstr>
      <vt:lpstr>Why should you care?</vt:lpstr>
      <vt:lpstr>Where can I get a copy?</vt:lpstr>
      <vt:lpstr>Strategic vision and mission</vt:lpstr>
      <vt:lpstr>Core Values and Guiding Principles</vt:lpstr>
      <vt:lpstr>Challenge: fiscal environment</vt:lpstr>
      <vt:lpstr>Challenge: academic relevance</vt:lpstr>
      <vt:lpstr>Challenge: buyer’s market</vt:lpstr>
      <vt:lpstr>Challenge: gaining recognition</vt:lpstr>
      <vt:lpstr>Questions/Discussion</vt:lpstr>
    </vt:vector>
  </TitlesOfParts>
  <Company>UC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Laurie Frasier</dc:creator>
  <cp:lastModifiedBy>Noelle Prestridge</cp:lastModifiedBy>
  <cp:revision>134</cp:revision>
  <cp:lastPrinted>2017-12-01T14:34:23Z</cp:lastPrinted>
  <dcterms:created xsi:type="dcterms:W3CDTF">2013-01-15T19:08:57Z</dcterms:created>
  <dcterms:modified xsi:type="dcterms:W3CDTF">2018-01-18T16:02:33Z</dcterms:modified>
</cp:coreProperties>
</file>