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257" r:id="rId3"/>
    <p:sldId id="259" r:id="rId4"/>
    <p:sldId id="262" r:id="rId5"/>
    <p:sldId id="260" r:id="rId6"/>
    <p:sldId id="261" r:id="rId7"/>
    <p:sldId id="310" r:id="rId8"/>
    <p:sldId id="271" r:id="rId9"/>
    <p:sldId id="311" r:id="rId10"/>
    <p:sldId id="325" r:id="rId11"/>
    <p:sldId id="263" r:id="rId12"/>
    <p:sldId id="264" r:id="rId13"/>
    <p:sldId id="323" r:id="rId14"/>
    <p:sldId id="265" r:id="rId15"/>
    <p:sldId id="324" r:id="rId16"/>
    <p:sldId id="267" r:id="rId17"/>
    <p:sldId id="268" r:id="rId18"/>
    <p:sldId id="266" r:id="rId19"/>
    <p:sldId id="299" r:id="rId20"/>
    <p:sldId id="272" r:id="rId21"/>
    <p:sldId id="273" r:id="rId22"/>
    <p:sldId id="274" r:id="rId23"/>
    <p:sldId id="275" r:id="rId24"/>
    <p:sldId id="276" r:id="rId25"/>
    <p:sldId id="277" r:id="rId26"/>
    <p:sldId id="285" r:id="rId27"/>
    <p:sldId id="286" r:id="rId28"/>
    <p:sldId id="279" r:id="rId29"/>
    <p:sldId id="298" r:id="rId30"/>
    <p:sldId id="301" r:id="rId31"/>
    <p:sldId id="300" r:id="rId32"/>
    <p:sldId id="297" r:id="rId33"/>
    <p:sldId id="287" r:id="rId34"/>
    <p:sldId id="312" r:id="rId35"/>
    <p:sldId id="288" r:id="rId36"/>
    <p:sldId id="294" r:id="rId37"/>
    <p:sldId id="295" r:id="rId38"/>
    <p:sldId id="313" r:id="rId39"/>
    <p:sldId id="289" r:id="rId40"/>
    <p:sldId id="314" r:id="rId41"/>
    <p:sldId id="293" r:id="rId42"/>
    <p:sldId id="296" r:id="rId43"/>
    <p:sldId id="292" r:id="rId44"/>
    <p:sldId id="290" r:id="rId45"/>
    <p:sldId id="315" r:id="rId46"/>
    <p:sldId id="318" r:id="rId47"/>
    <p:sldId id="316" r:id="rId48"/>
    <p:sldId id="320" r:id="rId49"/>
    <p:sldId id="322" r:id="rId50"/>
    <p:sldId id="319" r:id="rId51"/>
    <p:sldId id="321" r:id="rId52"/>
    <p:sldId id="258" r:id="rId53"/>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1" clrIdx="0">
    <p:extLst>
      <p:ext uri="{19B8F6BF-5375-455C-9EA6-DF929625EA0E}">
        <p15:presenceInfo xmlns:p15="http://schemas.microsoft.com/office/powerpoint/2012/main" userId="J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74279" autoAdjust="0"/>
  </p:normalViewPr>
  <p:slideViewPr>
    <p:cSldViewPr snapToGrid="0" snapToObjects="1">
      <p:cViewPr varScale="1">
        <p:scale>
          <a:sx n="56" d="100"/>
          <a:sy n="56" d="100"/>
        </p:scale>
        <p:origin x="1243" y="53"/>
      </p:cViewPr>
      <p:guideLst>
        <p:guide orient="horz" pos="2160"/>
        <p:guide pos="2880"/>
      </p:guideLst>
    </p:cSldViewPr>
  </p:slideViewPr>
  <p:outlineViewPr>
    <p:cViewPr>
      <p:scale>
        <a:sx n="33" d="100"/>
        <a:sy n="33" d="100"/>
      </p:scale>
      <p:origin x="0" y="-5462"/>
    </p:cViewPr>
  </p:outlineViewPr>
  <p:notesTextViewPr>
    <p:cViewPr>
      <p:scale>
        <a:sx n="100" d="100"/>
        <a:sy n="100" d="100"/>
      </p:scale>
      <p:origin x="0" y="0"/>
    </p:cViewPr>
  </p:notesTextViewPr>
  <p:notesViewPr>
    <p:cSldViewPr snapToGrid="0" snapToObjects="1">
      <p:cViewPr varScale="1">
        <p:scale>
          <a:sx n="50" d="100"/>
          <a:sy n="50" d="100"/>
        </p:scale>
        <p:origin x="1651"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BCCD22CC-07B3-4C37-ADF6-61C2F0739353}" type="datetimeFigureOut">
              <a:rPr lang="en-US" smtClean="0"/>
              <a:t>11/10/2020</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58C38621-8DA8-4848-8F40-F62219FDFFA5}" type="slidenum">
              <a:rPr lang="en-US" smtClean="0"/>
              <a:t>‹#›</a:t>
            </a:fld>
            <a:endParaRPr lang="en-US"/>
          </a:p>
        </p:txBody>
      </p:sp>
    </p:spTree>
    <p:extLst>
      <p:ext uri="{BB962C8B-B14F-4D97-AF65-F5344CB8AC3E}">
        <p14:creationId xmlns:p14="http://schemas.microsoft.com/office/powerpoint/2010/main" val="1116753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040A680-9D04-394D-A03A-5DCE7095D4C4}" type="datetimeFigureOut">
              <a:rPr lang="en-US" smtClean="0"/>
              <a:t>11/10/2020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3B1D492B-E9D3-BB44-9E0F-2301FD336AA1}" type="slidenum">
              <a:rPr lang="en-US" smtClean="0"/>
              <a:t>‹#›</a:t>
            </a:fld>
            <a:endParaRPr lang="en-US"/>
          </a:p>
        </p:txBody>
      </p:sp>
    </p:spTree>
    <p:extLst>
      <p:ext uri="{BB962C8B-B14F-4D97-AF65-F5344CB8AC3E}">
        <p14:creationId xmlns:p14="http://schemas.microsoft.com/office/powerpoint/2010/main" val="1675452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4572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4572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4572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nceh/hearing_loss/how_does_loud_noise_cause_hearing_los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osha.gov/laws-regs/regulations/standardnumber/1910/1910.9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Header:  University of Louisiana</a:t>
            </a:r>
            <a:r>
              <a:rPr lang="en-US" baseline="0" dirty="0" smtClean="0"/>
              <a:t> @ Monroe academic emblem </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1</a:t>
            </a:fld>
            <a:endParaRPr lang="en-US"/>
          </a:p>
        </p:txBody>
      </p:sp>
    </p:spTree>
    <p:extLst>
      <p:ext uri="{BB962C8B-B14F-4D97-AF65-F5344CB8AC3E}">
        <p14:creationId xmlns:p14="http://schemas.microsoft.com/office/powerpoint/2010/main" val="1788995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U.S Department of Labor’s Bureau of Labor Statistic (BLS) uses occupational accident and injury data submitted by U.S. industries on the OSHA 300 log to develop data sets and study trends.  The data presented in the table represents</a:t>
            </a:r>
            <a:r>
              <a:rPr lang="en-US" baseline="0" dirty="0" smtClean="0">
                <a:latin typeface="Times New Roman" panose="02020603050405020304" pitchFamily="18" charset="0"/>
                <a:cs typeface="Times New Roman" panose="02020603050405020304" pitchFamily="18" charset="0"/>
              </a:rPr>
              <a:t> nonfatal occupational illnesses from the manufacturing sector.  The presented data was obtained from the U.S. Bureau of Labor Statistics, Table SNR07.  At the time of the development of this presentation, 2018 data was the most recent data available.</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For each illness classification, the number of cases (nearest 100) and incident rate (in brackets) is presented.</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 data provided is the incident rate (IR) for each classification of nonfatal occupational illness for the given year.  The incidence rates represent the number of illnesses per 10,000 full-time equivalent workers and were calculated as: (N/EH) x 20,000,000., where N = number of illnesses.</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As indicated in the table, occupational hearing loss is the most common, nonfatal occupational illness group identified.  Only the conglomerate of “all others” exceeded hearing loss. </a:t>
            </a:r>
          </a:p>
        </p:txBody>
      </p:sp>
      <p:sp>
        <p:nvSpPr>
          <p:cNvPr id="4" name="Slide Number Placeholder 3"/>
          <p:cNvSpPr>
            <a:spLocks noGrp="1"/>
          </p:cNvSpPr>
          <p:nvPr>
            <p:ph type="sldNum" sz="quarter" idx="10"/>
          </p:nvPr>
        </p:nvSpPr>
        <p:spPr/>
        <p:txBody>
          <a:bodyPr/>
          <a:lstStyle/>
          <a:p>
            <a:fld id="{3B1D492B-E9D3-BB44-9E0F-2301FD336AA1}" type="slidenum">
              <a:rPr lang="en-US" smtClean="0"/>
              <a:t>10</a:t>
            </a:fld>
            <a:endParaRPr lang="en-US"/>
          </a:p>
        </p:txBody>
      </p:sp>
    </p:spTree>
    <p:extLst>
      <p:ext uri="{BB962C8B-B14F-4D97-AF65-F5344CB8AC3E}">
        <p14:creationId xmlns:p14="http://schemas.microsoft.com/office/powerpoint/2010/main" val="117844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Sound:  </a:t>
            </a:r>
            <a:r>
              <a:rPr lang="en-US" b="0"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impression</a:t>
            </a:r>
            <a:r>
              <a:rPr lang="en-US" baseline="0" dirty="0" smtClean="0">
                <a:latin typeface="Times New Roman" panose="02020603050405020304" pitchFamily="18" charset="0"/>
                <a:cs typeface="Times New Roman" panose="02020603050405020304" pitchFamily="18" charset="0"/>
              </a:rPr>
              <a:t> produced when an atmospheric pressure wave (variation), having certain characteristics reaches a responsive ear.  It has physical characteristics that are interpreted by the individual.</a:t>
            </a:r>
          </a:p>
          <a:p>
            <a:endParaRPr lang="en-US"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Noise:</a:t>
            </a:r>
            <a:r>
              <a:rPr lang="en-US" baseline="0" dirty="0" smtClean="0">
                <a:latin typeface="Times New Roman" panose="02020603050405020304" pitchFamily="18" charset="0"/>
                <a:cs typeface="Times New Roman" panose="02020603050405020304" pitchFamily="18" charset="0"/>
              </a:rPr>
              <a:t>  Any unwanted or unpleasant sound, typically 10 decibels above ambient or background sounds.  The determination of a sound being noise is very subjective!  A sound found to be noise by one individual, may be found to be a pleasant sound by another.  This is commonly encountered when discussing different styles of music with a group of individuals.  However, industrial machinery operators often find a melodic quality to the sounds of their machines, and may find the sound of a smoothly operating machine pleasant.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Whether or not a sound is considered noise or pleasant has absolutely no bearing on its ability to cause a “noise”-induced hearing loss!  The ability of a given sound to cause hearing loss is based on several factors that have nothing to do with whether the individual finds the sound pleasant or a noise.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11</a:t>
            </a:fld>
            <a:endParaRPr lang="en-US"/>
          </a:p>
        </p:txBody>
      </p:sp>
    </p:spTree>
    <p:extLst>
      <p:ext uri="{BB962C8B-B14F-4D97-AF65-F5344CB8AC3E}">
        <p14:creationId xmlns:p14="http://schemas.microsoft.com/office/powerpoint/2010/main" val="288108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Loudness:</a:t>
            </a:r>
            <a:r>
              <a:rPr lang="en-US" dirty="0" smtClean="0">
                <a:latin typeface="Times New Roman" panose="02020603050405020304" pitchFamily="18" charset="0"/>
                <a:cs typeface="Times New Roman" panose="02020603050405020304" pitchFamily="18" charset="0"/>
              </a:rPr>
              <a:t> The loudness</a:t>
            </a:r>
            <a:r>
              <a:rPr lang="en-US" baseline="0" dirty="0" smtClean="0">
                <a:latin typeface="Times New Roman" panose="02020603050405020304" pitchFamily="18" charset="0"/>
                <a:cs typeface="Times New Roman" panose="02020603050405020304" pitchFamily="18" charset="0"/>
              </a:rPr>
              <a:t> of sound is commonly discussed in units of decibels (dB).  A sound at 100 dB is inherently more hazardous than a sound at 90 </a:t>
            </a:r>
            <a:r>
              <a:rPr lang="en-US" baseline="0" dirty="0" err="1" smtClean="0">
                <a:latin typeface="Times New Roman" panose="02020603050405020304" pitchFamily="18" charset="0"/>
                <a:cs typeface="Times New Roman" panose="02020603050405020304" pitchFamily="18" charset="0"/>
              </a:rPr>
              <a:t>dB.</a:t>
            </a:r>
            <a:r>
              <a:rPr lang="en-US" baseline="0" dirty="0" smtClean="0">
                <a:latin typeface="Times New Roman" panose="02020603050405020304" pitchFamily="18" charset="0"/>
                <a:cs typeface="Times New Roman" panose="02020603050405020304" pitchFamily="18" charset="0"/>
              </a:rPr>
              <a:t>  </a:t>
            </a:r>
          </a:p>
          <a:p>
            <a:endParaRPr lang="en-US"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Frequency:</a:t>
            </a:r>
            <a:r>
              <a:rPr lang="en-US" baseline="0" dirty="0" smtClean="0">
                <a:latin typeface="Times New Roman" panose="02020603050405020304" pitchFamily="18" charset="0"/>
                <a:cs typeface="Times New Roman" panose="02020603050405020304" pitchFamily="18" charset="0"/>
              </a:rPr>
              <a:t>  Frequency is commonly discussed in terms of hertz (Hz) or as a sound’s pitch or tone (high pitch = high frequency).  Research has determined that sounds of higher frequency are more hazardous to the human hearing system than sounds of low frequency.  Therefore, a 95 dB sound that is 4,000 Hz is inherently more hazardous than a 95 dB sound that is 500 Hz.</a:t>
            </a:r>
          </a:p>
          <a:p>
            <a:endParaRPr lang="en-US"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Hazard Determination:</a:t>
            </a:r>
            <a:r>
              <a:rPr lang="en-US" baseline="0" dirty="0" smtClean="0">
                <a:latin typeface="Times New Roman" panose="02020603050405020304" pitchFamily="18" charset="0"/>
                <a:cs typeface="Times New Roman" panose="02020603050405020304" pitchFamily="18" charset="0"/>
              </a:rPr>
              <a:t>  Loudness and frequency are only two of the factors used to determine the significance of a potential noise hazard in the workplace.  Other factors, such as exposure time and frequency of exposures also play very important roles in the effects of workplace noise on the workers.  </a:t>
            </a:r>
          </a:p>
        </p:txBody>
      </p:sp>
      <p:sp>
        <p:nvSpPr>
          <p:cNvPr id="4" name="Slide Number Placeholder 3"/>
          <p:cNvSpPr>
            <a:spLocks noGrp="1"/>
          </p:cNvSpPr>
          <p:nvPr>
            <p:ph type="sldNum" sz="quarter" idx="10"/>
          </p:nvPr>
        </p:nvSpPr>
        <p:spPr/>
        <p:txBody>
          <a:bodyPr/>
          <a:lstStyle/>
          <a:p>
            <a:fld id="{3B1D492B-E9D3-BB44-9E0F-2301FD336AA1}" type="slidenum">
              <a:rPr lang="en-US" smtClean="0"/>
              <a:t>12</a:t>
            </a:fld>
            <a:endParaRPr lang="en-US"/>
          </a:p>
        </p:txBody>
      </p:sp>
    </p:spTree>
    <p:extLst>
      <p:ext uri="{BB962C8B-B14F-4D97-AF65-F5344CB8AC3E}">
        <p14:creationId xmlns:p14="http://schemas.microsoft.com/office/powerpoint/2010/main" val="265351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Sounds</a:t>
            </a:r>
            <a:r>
              <a:rPr lang="en-US" baseline="0" dirty="0" smtClean="0"/>
              <a:t> are a ubiquitous part of our lives, Some are noise and some are desirable; some are loud and some are quiet; some are occupational and some are not.  Sound levels of common occupational and non-occupational sources are presented in table, these sound levels should only be considered as estimates and not absolutes for the equipment or environment.  The sound levels given are only estimates, numerous factors, such as specific model of equipment, age of equipment, and distance from the source, etc. may play a role in the loudness of an individual source.</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13</a:t>
            </a:fld>
            <a:endParaRPr lang="en-US"/>
          </a:p>
        </p:txBody>
      </p:sp>
    </p:spTree>
    <p:extLst>
      <p:ext uri="{BB962C8B-B14F-4D97-AF65-F5344CB8AC3E}">
        <p14:creationId xmlns:p14="http://schemas.microsoft.com/office/powerpoint/2010/main" val="218664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87">
              <a:defRPr/>
            </a:pPr>
            <a:r>
              <a:rPr lang="en-US" baseline="0" dirty="0" smtClean="0">
                <a:latin typeface="Times New Roman" panose="02020603050405020304" pitchFamily="18" charset="0"/>
                <a:cs typeface="Times New Roman" panose="02020603050405020304" pitchFamily="18" charset="0"/>
              </a:rPr>
              <a:t>Repeated exposure to sounds that meet certain characteristics can result in a noise-induced hearing loss. </a:t>
            </a:r>
            <a:endParaRPr lang="en-US" b="1" dirty="0" smtClean="0">
              <a:latin typeface="Times New Roman" panose="02020603050405020304" pitchFamily="18" charset="0"/>
              <a:cs typeface="Times New Roman" panose="02020603050405020304" pitchFamily="18" charset="0"/>
            </a:endParaRPr>
          </a:p>
          <a:p>
            <a:pPr defTabSz="467487">
              <a:defRPr/>
            </a:pPr>
            <a:endParaRPr lang="en-US" b="1" dirty="0" smtClean="0">
              <a:latin typeface="Times New Roman" panose="02020603050405020304" pitchFamily="18" charset="0"/>
              <a:cs typeface="Times New Roman" panose="02020603050405020304" pitchFamily="18" charset="0"/>
            </a:endParaRPr>
          </a:p>
          <a:p>
            <a:pPr defTabSz="467487">
              <a:defRPr/>
            </a:pPr>
            <a:r>
              <a:rPr lang="en-US" b="1" dirty="0" smtClean="0">
                <a:latin typeface="Times New Roman" panose="02020603050405020304" pitchFamily="18" charset="0"/>
                <a:cs typeface="Times New Roman" panose="02020603050405020304" pitchFamily="18" charset="0"/>
              </a:rPr>
              <a:t>Noise-Induced</a:t>
            </a:r>
            <a:r>
              <a:rPr lang="en-US" b="1" baseline="0" dirty="0" smtClean="0">
                <a:latin typeface="Times New Roman" panose="02020603050405020304" pitchFamily="18" charset="0"/>
                <a:cs typeface="Times New Roman" panose="02020603050405020304" pitchFamily="18" charset="0"/>
              </a:rPr>
              <a:t> Hearing Loss: </a:t>
            </a:r>
            <a:r>
              <a:rPr lang="en-US" baseline="0" dirty="0" smtClean="0">
                <a:latin typeface="Times New Roman" panose="02020603050405020304" pitchFamily="18" charset="0"/>
                <a:cs typeface="Times New Roman" panose="02020603050405020304" pitchFamily="18" charset="0"/>
              </a:rPr>
              <a:t> NIHL is a type of sensory-neural hearing loss.  </a:t>
            </a:r>
            <a:r>
              <a:rPr lang="en-US" dirty="0" smtClean="0">
                <a:latin typeface="Times New Roman" panose="02020603050405020304" pitchFamily="18" charset="0"/>
                <a:cs typeface="Times New Roman" panose="02020603050405020304" pitchFamily="18" charset="0"/>
              </a:rPr>
              <a:t>Sensory-neural hearing loss is a loss of hearing, partially</a:t>
            </a:r>
            <a:r>
              <a:rPr lang="en-US" baseline="0" dirty="0" smtClean="0">
                <a:latin typeface="Times New Roman" panose="02020603050405020304" pitchFamily="18" charset="0"/>
                <a:cs typeface="Times New Roman" panose="02020603050405020304" pitchFamily="18" charset="0"/>
              </a:rPr>
              <a:t> or completely.  It is caused by damage to the neurological component of the auditory system located in the inner ear.  Sensory-neural hearing loss is a permanent type of hearing loss.</a:t>
            </a:r>
          </a:p>
          <a:p>
            <a:pPr defTabSz="467487">
              <a:defRPr/>
            </a:pPr>
            <a:endParaRPr lang="en-US" baseline="0" dirty="0" smtClean="0">
              <a:latin typeface="Times New Roman" panose="02020603050405020304" pitchFamily="18" charset="0"/>
              <a:cs typeface="Times New Roman" panose="02020603050405020304" pitchFamily="18" charset="0"/>
            </a:endParaRPr>
          </a:p>
          <a:p>
            <a:pPr defTabSz="467487">
              <a:defRPr/>
            </a:pPr>
            <a:r>
              <a:rPr lang="en-US" b="1" baseline="0" dirty="0" smtClean="0">
                <a:latin typeface="Times New Roman" panose="02020603050405020304" pitchFamily="18" charset="0"/>
                <a:cs typeface="Times New Roman" panose="02020603050405020304" pitchFamily="18" charset="0"/>
              </a:rPr>
              <a:t>Repetitive Trauma Disorders:</a:t>
            </a:r>
            <a:r>
              <a:rPr lang="en-US" baseline="0" dirty="0" smtClean="0">
                <a:latin typeface="Times New Roman" panose="02020603050405020304" pitchFamily="18" charset="0"/>
                <a:cs typeface="Times New Roman" panose="02020603050405020304" pitchFamily="18" charset="0"/>
              </a:rPr>
              <a:t>  Repetitive trauma disorders are adverse health effects that develop over time, due to repeated trauma.  NIHL generally occurs throughout a worker’s career.  It is a gradual hearing loss that may not be identified until it begins to affect quality of life elements, such as the ability to hear/understand verbal communications.  Later in the presentation, the importance of annual audiograms and early recognition of NIHL will be discussed.</a:t>
            </a:r>
          </a:p>
          <a:p>
            <a:pPr defTabSz="467487">
              <a:defRPr/>
            </a:pPr>
            <a:endParaRPr lang="en-US" baseline="0" dirty="0" smtClean="0">
              <a:latin typeface="Times New Roman" panose="02020603050405020304" pitchFamily="18" charset="0"/>
              <a:cs typeface="Times New Roman" panose="02020603050405020304" pitchFamily="18" charset="0"/>
            </a:endParaRPr>
          </a:p>
          <a:p>
            <a:pPr defTabSz="467487">
              <a:defRPr/>
            </a:pPr>
            <a:r>
              <a:rPr lang="en-US" baseline="0" dirty="0" smtClean="0">
                <a:latin typeface="Times New Roman" panose="02020603050405020304" pitchFamily="18" charset="0"/>
                <a:cs typeface="Times New Roman" panose="02020603050405020304" pitchFamily="18" charset="0"/>
              </a:rPr>
              <a:t>As discussed in previous slides, important sound characteristics include loudness and frequency </a:t>
            </a:r>
            <a:r>
              <a:rPr lang="mr-IN" baseline="0" dirty="0" smtClean="0">
                <a:latin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loud, high frequency sounds are more damaging to the human auditory system.  In cases where workers are exposed to extremely loud, high frequency sounds continually throughout the workday, day after day, the onset of noticeable NIHL may be much more rapid.</a:t>
            </a:r>
          </a:p>
          <a:p>
            <a:pPr defTabSz="467487">
              <a:defRPr/>
            </a:pPr>
            <a:endParaRPr lang="en-US" baseline="0" dirty="0" smtClean="0">
              <a:latin typeface="Times New Roman" panose="02020603050405020304" pitchFamily="18" charset="0"/>
              <a:cs typeface="Times New Roman" panose="02020603050405020304" pitchFamily="18" charset="0"/>
            </a:endParaRPr>
          </a:p>
          <a:p>
            <a:pPr defTabSz="467487">
              <a:defRPr/>
            </a:pPr>
            <a:r>
              <a:rPr lang="en-US" baseline="0" dirty="0" smtClean="0">
                <a:latin typeface="Times New Roman" panose="02020603050405020304" pitchFamily="18" charset="0"/>
                <a:cs typeface="Times New Roman" panose="02020603050405020304" pitchFamily="18" charset="0"/>
              </a:rPr>
              <a:t>Generally, NIHL is discussed in terms of occupational noise exposure due to the loudness of sounds and frequency of exposure in many workplaces.  However, repeated exposures to any loud sound, such as televisions, stereos, personal music devices, shop equipment (saws, planers, etc.), outdoor equipment (lawn mowers, chainsaws, firearms, etc.) can contribute to an individual’s NIHL.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14</a:t>
            </a:fld>
            <a:endParaRPr lang="en-US"/>
          </a:p>
        </p:txBody>
      </p:sp>
    </p:spTree>
    <p:extLst>
      <p:ext uri="{BB962C8B-B14F-4D97-AF65-F5344CB8AC3E}">
        <p14:creationId xmlns:p14="http://schemas.microsoft.com/office/powerpoint/2010/main" val="1110811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Noise-Induced</a:t>
            </a:r>
            <a:r>
              <a:rPr lang="en-US" baseline="0" dirty="0" smtClean="0"/>
              <a:t> Hearing Loss is a result of damage to the neural component of the auditory system.  More specifically, damage to the hair cells.  The hair cells are located in a structure known as the Cochlea, the Cochlea is located in the inner ear.  The hair cells are, in part, responsible for converting vibrations caused by sound into electrical impulses, which are sent to the brain for interpretation.</a:t>
            </a:r>
          </a:p>
          <a:p>
            <a:endParaRPr lang="en-US" baseline="0" dirty="0" smtClean="0"/>
          </a:p>
          <a:p>
            <a:r>
              <a:rPr lang="en-US" b="1" baseline="0" dirty="0" smtClean="0"/>
              <a:t>About the Image:  </a:t>
            </a:r>
            <a:r>
              <a:rPr lang="en-US" baseline="0" dirty="0" smtClean="0"/>
              <a:t>The image on the left shows normal, healthy, fully intact hair cells.  The image on the right shows hair cells that have been injured by damaging noise (sound) exposure.  These injured hair cells will never recover from this damage.  Note how the damaged hair cells are bent and tussled, whereas the normal hair cells are straight and organized.</a:t>
            </a:r>
          </a:p>
          <a:p>
            <a:endParaRPr lang="en-US" baseline="0" dirty="0" smtClean="0"/>
          </a:p>
          <a:p>
            <a:r>
              <a:rPr lang="en-US" dirty="0" smtClean="0"/>
              <a:t>Note:  The image was obtained from the CDC’s website: </a:t>
            </a:r>
            <a:r>
              <a:rPr lang="en-US" u="none" dirty="0" smtClean="0">
                <a:solidFill>
                  <a:schemeClr val="tx1"/>
                </a:solidFill>
                <a:hlinkClick r:id="rId3"/>
              </a:rPr>
              <a:t>https://www.cdc.gov/nceh/hearing_loss/how_does_loud_noise_cause_hearing_loss.html</a:t>
            </a:r>
            <a:endParaRPr lang="en-US" u="none" dirty="0" smtClean="0">
              <a:solidFill>
                <a:schemeClr val="tx1"/>
              </a:solidFill>
            </a:endParaRPr>
          </a:p>
          <a:p>
            <a:endParaRPr lang="en-US" u="none" dirty="0" smtClean="0">
              <a:solidFill>
                <a:schemeClr val="tx1"/>
              </a:solidFill>
            </a:endParaRPr>
          </a:p>
          <a:p>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15</a:t>
            </a:fld>
            <a:endParaRPr lang="en-US"/>
          </a:p>
        </p:txBody>
      </p:sp>
    </p:spTree>
    <p:extLst>
      <p:ext uri="{BB962C8B-B14F-4D97-AF65-F5344CB8AC3E}">
        <p14:creationId xmlns:p14="http://schemas.microsoft.com/office/powerpoint/2010/main" val="425133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 determining factor</a:t>
            </a:r>
            <a:r>
              <a:rPr lang="en-US" baseline="0" dirty="0" smtClean="0">
                <a:latin typeface="Times New Roman" panose="02020603050405020304" pitchFamily="18" charset="0"/>
                <a:cs typeface="Times New Roman" panose="02020603050405020304" pitchFamily="18" charset="0"/>
              </a:rPr>
              <a:t> for potential health hazards is the exposure time or dose.  Regarding all health hazards – the greater the dose, - the great the potential for adverse health effects to occur.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When evaluating “noise” exposure, the exposure time is as important as </a:t>
            </a:r>
            <a:r>
              <a:rPr lang="en-US" baseline="0" dirty="0" smtClean="0"/>
              <a:t>the loudness of the sound.  Since NIHL is a repetitive trauma illness, it is important to understand how frequently the trauma occurs.  Is it a few minutes or hours per shift, or constant throughout the shift?  Does it occur daily or only one day a week?  Is it a constant, always present part of the job or is it something less?  The answers to these questions are important in determining the risk of NIHL for an individual worker or a group of workers.</a:t>
            </a:r>
          </a:p>
          <a:p>
            <a:endParaRPr lang="en-US" baseline="0" dirty="0" smtClean="0"/>
          </a:p>
          <a:p>
            <a:r>
              <a:rPr lang="en-US" b="1" dirty="0" smtClean="0"/>
              <a:t>Time-Weighted-Average:</a:t>
            </a:r>
            <a:r>
              <a:rPr lang="en-US" b="1" baseline="0" dirty="0" smtClean="0"/>
              <a:t> </a:t>
            </a:r>
            <a:r>
              <a:rPr lang="en-US" baseline="0" dirty="0" smtClean="0"/>
              <a:t> </a:t>
            </a:r>
            <a:r>
              <a:rPr lang="en-US" dirty="0" smtClean="0"/>
              <a:t>When discussing exposures to occupational hazards,</a:t>
            </a:r>
            <a:r>
              <a:rPr lang="en-US" baseline="0" dirty="0" smtClean="0"/>
              <a:t> the common terminology used is Time-Weighted-Average (TWA).  This is an averaged workplace exposure, typically discussed in terms of an 8-hour TWA.  Workers do not receive a constant or level noise exposure throughout the workday; it will vary throughout the day as the employees perform their jobs.  An employee’s exposure may change by a decibel or more with minor movements around their work station, and may drop by 40 dB or more when they enter a control room, break room, or other “quiet” area.  All of these different exposures are considered when determining the worker’s 8-hr TWA.</a:t>
            </a:r>
          </a:p>
          <a:p>
            <a:endParaRPr lang="en-US" baseline="0" dirty="0" smtClean="0"/>
          </a:p>
          <a:p>
            <a:r>
              <a:rPr lang="en-US" baseline="0" dirty="0" smtClean="0"/>
              <a:t>The OSHA noise Permissible Exposure Limit and Action Level are based on 8-hr TWAs.</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16</a:t>
            </a:fld>
            <a:endParaRPr lang="en-US"/>
          </a:p>
        </p:txBody>
      </p:sp>
    </p:spTree>
    <p:extLst>
      <p:ext uri="{BB962C8B-B14F-4D97-AF65-F5344CB8AC3E}">
        <p14:creationId xmlns:p14="http://schemas.microsoft.com/office/powerpoint/2010/main" val="64543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OSHA’s Noise Standard:</a:t>
            </a:r>
            <a:r>
              <a:rPr lang="en-US" dirty="0" smtClean="0"/>
              <a:t>  The OSHA noise standard (29 CFR 1910.95 </a:t>
            </a:r>
            <a:r>
              <a:rPr lang="mr-IN" dirty="0" smtClean="0"/>
              <a:t>–</a:t>
            </a:r>
            <a:r>
              <a:rPr lang="en-US" dirty="0" smtClean="0"/>
              <a:t> Occupational Noise Exposure) is one of the early OSHA standards, first promulgated in 1974.  Its purpose</a:t>
            </a:r>
            <a:r>
              <a:rPr lang="en-US" baseline="0" dirty="0" smtClean="0"/>
              <a:t> is to protect workers from the effects of chronic exposure to noise by establishing a set of rules that employers must follow.  Two major parts of the noise standard are the </a:t>
            </a:r>
            <a:r>
              <a:rPr lang="en-US" u="sng" baseline="0" dirty="0" smtClean="0"/>
              <a:t>permissible exposure limit</a:t>
            </a:r>
            <a:r>
              <a:rPr lang="en-US" baseline="0" dirty="0" smtClean="0"/>
              <a:t> and the </a:t>
            </a:r>
            <a:r>
              <a:rPr lang="en-US" u="sng" baseline="0" dirty="0" smtClean="0"/>
              <a:t>hearing conservation</a:t>
            </a:r>
            <a:r>
              <a:rPr lang="en-US" baseline="0" dirty="0" smtClean="0"/>
              <a:t> portions.</a:t>
            </a:r>
          </a:p>
          <a:p>
            <a:endParaRPr lang="en-US" baseline="0" dirty="0" smtClean="0"/>
          </a:p>
          <a:p>
            <a:r>
              <a:rPr lang="en-US" b="1" baseline="0" dirty="0" smtClean="0"/>
              <a:t>Permissible Exposure Limit</a:t>
            </a:r>
            <a:r>
              <a:rPr lang="en-US" baseline="0" dirty="0" smtClean="0"/>
              <a:t>:  The PEL is the maximum allowable sound level (dose) that a worker may be exposed to without the implementation of noise reduction controls or use of hearing protection.  This topic will be discussed more in upcoming slides.</a:t>
            </a:r>
          </a:p>
          <a:p>
            <a:endParaRPr lang="en-US" baseline="0" dirty="0" smtClean="0"/>
          </a:p>
          <a:p>
            <a:r>
              <a:rPr lang="en-US" b="1" baseline="0" dirty="0" smtClean="0"/>
              <a:t>Hearing Conservation Program:</a:t>
            </a:r>
            <a:r>
              <a:rPr lang="en-US" baseline="0" dirty="0" smtClean="0"/>
              <a:t>  The Hearing Conservation Program includes a set of medical surveillance and training requirements that must be administered when a worker’s 8-hr TWA hits the action level of 85 </a:t>
            </a:r>
            <a:r>
              <a:rPr lang="en-US" baseline="0" dirty="0" err="1" smtClean="0"/>
              <a:t>dBA</a:t>
            </a:r>
            <a:r>
              <a:rPr lang="en-US" baseline="0" dirty="0" smtClean="0"/>
              <a:t>.  This topic will be discussed more in upcoming slides.</a:t>
            </a:r>
          </a:p>
        </p:txBody>
      </p:sp>
      <p:sp>
        <p:nvSpPr>
          <p:cNvPr id="4" name="Slide Number Placeholder 3"/>
          <p:cNvSpPr>
            <a:spLocks noGrp="1"/>
          </p:cNvSpPr>
          <p:nvPr>
            <p:ph type="sldNum" sz="quarter" idx="10"/>
          </p:nvPr>
        </p:nvSpPr>
        <p:spPr/>
        <p:txBody>
          <a:bodyPr/>
          <a:lstStyle/>
          <a:p>
            <a:fld id="{3B1D492B-E9D3-BB44-9E0F-2301FD336AA1}" type="slidenum">
              <a:rPr lang="en-US" smtClean="0"/>
              <a:t>17</a:t>
            </a:fld>
            <a:endParaRPr lang="en-US"/>
          </a:p>
        </p:txBody>
      </p:sp>
    </p:spTree>
    <p:extLst>
      <p:ext uri="{BB962C8B-B14F-4D97-AF65-F5344CB8AC3E}">
        <p14:creationId xmlns:p14="http://schemas.microsoft.com/office/powerpoint/2010/main" val="362177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Permissible Exposure Limit (PEL):</a:t>
            </a:r>
            <a:r>
              <a:rPr lang="en-US" dirty="0" smtClean="0"/>
              <a:t>  OSHA has established an 8-hr</a:t>
            </a:r>
            <a:r>
              <a:rPr lang="en-US" baseline="0" dirty="0" smtClean="0"/>
              <a:t> Time-Weighted-Average of 90 </a:t>
            </a:r>
            <a:r>
              <a:rPr lang="en-US" baseline="0" dirty="0" err="1" smtClean="0"/>
              <a:t>dBA</a:t>
            </a:r>
            <a:r>
              <a:rPr lang="en-US" baseline="0" dirty="0" smtClean="0"/>
              <a:t> as the Permissible Exposure Limit (PEL) for noise.  As the sound level increases, the permissible exposure time decreases, as portrayed in Table G-16 of 1910.95 (presented on the next slide).  If a worker’s exposure meets or exceeds the PEL, the employer must institute feasible administrative or engineering controls to reduce the workers’ exposure to levels below the PEL.  During the interim between identifying the hazard and implementing controls, or if controls are not successful in reducing the worker’s exposure to acceptable levels, personal protection must be worn.</a:t>
            </a:r>
          </a:p>
          <a:p>
            <a:endParaRPr lang="en-US" baseline="0" dirty="0" smtClean="0"/>
          </a:p>
          <a:p>
            <a:r>
              <a:rPr lang="en-US" baseline="0" dirty="0" smtClean="0"/>
              <a:t>“</a:t>
            </a:r>
            <a:r>
              <a:rPr lang="en-US" baseline="0" dirty="0" err="1" smtClean="0"/>
              <a:t>dBA</a:t>
            </a:r>
            <a:r>
              <a:rPr lang="en-US" baseline="0" dirty="0" smtClean="0"/>
              <a:t>”  refers to decibels (dB) measured on the “A” weighting network.  The “A” weighting network discriminates against low frequency sounds and attempts to approximate the human ear’s response to sounds.  When conducting noise surveys for OSHA compliance purposes, industrial hygienists set their monitoring equipment to use the “A” weighting network.</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18</a:t>
            </a:fld>
            <a:endParaRPr lang="en-US"/>
          </a:p>
        </p:txBody>
      </p:sp>
    </p:spTree>
    <p:extLst>
      <p:ext uri="{BB962C8B-B14F-4D97-AF65-F5344CB8AC3E}">
        <p14:creationId xmlns:p14="http://schemas.microsoft.com/office/powerpoint/2010/main" val="920277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 Table G-16:</a:t>
            </a:r>
            <a:r>
              <a:rPr lang="en-US" dirty="0" smtClean="0"/>
              <a:t>  This</a:t>
            </a:r>
            <a:r>
              <a:rPr lang="en-US" baseline="0" dirty="0" smtClean="0"/>
              <a:t> table depicts the allowable exposure time (in hours – left column) of unprotected exposure to various sound pressure levels (right column).  Note: as the sound pressure increases, the allowable exposure time decreases.</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19</a:t>
            </a:fld>
            <a:endParaRPr lang="en-US"/>
          </a:p>
        </p:txBody>
      </p:sp>
    </p:spTree>
    <p:extLst>
      <p:ext uri="{BB962C8B-B14F-4D97-AF65-F5344CB8AC3E}">
        <p14:creationId xmlns:p14="http://schemas.microsoft.com/office/powerpoint/2010/main" val="397822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j-lt"/>
              </a:rPr>
              <a:t>This presentation was produced by a grant (SH-0515-SH9) provided to </a:t>
            </a:r>
            <a:r>
              <a:rPr lang="en-US" baseline="0" dirty="0" smtClean="0">
                <a:latin typeface="+mj-lt"/>
              </a:rPr>
              <a:t>University of Louisiana at Monroe, College of Pharmacy, School of Basic Pharmaceutical and Toxicological Science</a:t>
            </a:r>
            <a:r>
              <a:rPr lang="en-US" dirty="0" smtClean="0">
                <a:latin typeface="+mj-lt"/>
              </a:rPr>
              <a:t>s’ Undergraduate Toxicology</a:t>
            </a:r>
            <a:r>
              <a:rPr lang="en-US" baseline="0" dirty="0" smtClean="0">
                <a:latin typeface="+mj-lt"/>
              </a:rPr>
              <a:t> program </a:t>
            </a:r>
            <a:r>
              <a:rPr lang="en-US" dirty="0" smtClean="0">
                <a:latin typeface="+mj-lt"/>
              </a:rPr>
              <a:t>by the Susan Harwood Training Grant program (SHTG-FY-19-02).  The Susan Harwood</a:t>
            </a:r>
            <a:r>
              <a:rPr lang="en-US" baseline="0" dirty="0" smtClean="0">
                <a:latin typeface="+mj-lt"/>
              </a:rPr>
              <a:t> Training Grant program is sponsored by </a:t>
            </a:r>
            <a:r>
              <a:rPr lang="en-US" dirty="0" smtClean="0">
                <a:latin typeface="+mj-lt"/>
              </a:rPr>
              <a:t>the United States Department of Labor, Occupational Safety and Health Administration.</a:t>
            </a:r>
            <a:r>
              <a:rPr lang="en-US" baseline="0" dirty="0" smtClean="0">
                <a:latin typeface="+mj-lt"/>
              </a:rPr>
              <a:t> </a:t>
            </a:r>
            <a:endParaRPr lang="en-US" dirty="0">
              <a:latin typeface="+mj-lt"/>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2</a:t>
            </a:fld>
            <a:endParaRPr lang="en-US"/>
          </a:p>
        </p:txBody>
      </p:sp>
    </p:spTree>
    <p:extLst>
      <p:ext uri="{BB962C8B-B14F-4D97-AF65-F5344CB8AC3E}">
        <p14:creationId xmlns:p14="http://schemas.microsoft.com/office/powerpoint/2010/main" val="238507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29 CFR 1910.95(C) – Hearing Conservation Program:</a:t>
            </a:r>
            <a:r>
              <a:rPr lang="en-US" dirty="0" smtClean="0"/>
              <a:t>  Requires that employers administer a continuing, effective Hearing Conservation program whenever worker 8-hr TWA exposures meet or exceed 85 </a:t>
            </a:r>
            <a:r>
              <a:rPr lang="en-US" dirty="0" err="1" smtClean="0"/>
              <a:t>dBA</a:t>
            </a:r>
            <a:r>
              <a:rPr lang="en-US" dirty="0" smtClean="0"/>
              <a:t>.  </a:t>
            </a:r>
          </a:p>
          <a:p>
            <a:endParaRPr lang="en-US" dirty="0" smtClean="0"/>
          </a:p>
          <a:p>
            <a:r>
              <a:rPr lang="en-US" b="1" dirty="0" smtClean="0"/>
              <a:t>Purpose:</a:t>
            </a:r>
            <a:r>
              <a:rPr lang="en-US" dirty="0" smtClean="0"/>
              <a:t>  The purpose of this</a:t>
            </a:r>
            <a:r>
              <a:rPr lang="en-US" baseline="0" dirty="0" smtClean="0"/>
              <a:t> program is to identify the early onset of Noise-Induced Hearing Loss and initiate corrective actions before hearing losses become significant.</a:t>
            </a:r>
            <a:endParaRPr lang="en-US" dirty="0" smtClean="0"/>
          </a:p>
          <a:p>
            <a:endParaRPr lang="en-US" dirty="0" smtClean="0"/>
          </a:p>
          <a:p>
            <a:r>
              <a:rPr lang="en-US" b="1" dirty="0" smtClean="0"/>
              <a:t>Program Components:</a:t>
            </a:r>
            <a:r>
              <a:rPr lang="en-US" dirty="0" smtClean="0"/>
              <a:t>  Required</a:t>
            </a:r>
            <a:r>
              <a:rPr lang="en-US" baseline="0" dirty="0" smtClean="0"/>
              <a:t> components of a hearing conservation program include:  Exposure monitoring, Audiometric testing program, Hearing protectors, Training program, and Recordkeeping.  A quality hearing conservation program should thoroughly cover each of these topics.  The standard describes how each component must be completed.</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20</a:t>
            </a:fld>
            <a:endParaRPr lang="en-US"/>
          </a:p>
        </p:txBody>
      </p:sp>
    </p:spTree>
    <p:extLst>
      <p:ext uri="{BB962C8B-B14F-4D97-AF65-F5344CB8AC3E}">
        <p14:creationId xmlns:p14="http://schemas.microsoft.com/office/powerpoint/2010/main" val="138626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Exposure Monitoring:</a:t>
            </a:r>
            <a:r>
              <a:rPr lang="en-US" dirty="0" smtClean="0"/>
              <a:t>  Exposure monitoring is a method of evaluating a potential occupational hazard’s impact on the workers.  It is typically conducted by an industrial hygienist.  </a:t>
            </a:r>
            <a:r>
              <a:rPr lang="en-US" baseline="0" dirty="0" smtClean="0"/>
              <a:t>Industrial hygienists (IH’s) are occupational health professionals that are uniquely qualified to recognize and evaluate workplace environments for a variety of potential workplace hazards.  IH’s are capable of developing and implementing a monitoring strategy to thoroughly evaluate workers’ exposure to workplace noise.</a:t>
            </a:r>
            <a:endParaRPr lang="en-US" dirty="0" smtClean="0"/>
          </a:p>
          <a:p>
            <a:endParaRPr lang="en-US" dirty="0" smtClean="0"/>
          </a:p>
          <a:p>
            <a:r>
              <a:rPr lang="en-US" b="1" dirty="0" smtClean="0"/>
              <a:t>When:</a:t>
            </a:r>
            <a:r>
              <a:rPr lang="en-US" dirty="0" smtClean="0"/>
              <a:t>  Employers are obligated to know if any of their workers exceed the PEL or meet the minimum requirements for inclusion in a hearing conservation program.  Exposure monitoring should</a:t>
            </a:r>
            <a:r>
              <a:rPr lang="en-US" baseline="0" dirty="0" smtClean="0"/>
              <a:t> be</a:t>
            </a:r>
            <a:r>
              <a:rPr lang="en-US" dirty="0" smtClean="0"/>
              <a:t> conducted when conditions indicate workers</a:t>
            </a:r>
            <a:r>
              <a:rPr lang="en-US" baseline="0" dirty="0" smtClean="0"/>
              <a:t> may meet or exceed to PEL or Action Level.  T</a:t>
            </a:r>
            <a:r>
              <a:rPr lang="en-US" dirty="0" smtClean="0"/>
              <a:t>hese conditions may include loud manufacturing</a:t>
            </a:r>
            <a:r>
              <a:rPr lang="en-US" baseline="0" dirty="0" smtClean="0"/>
              <a:t> equipment or tools, or difficult verbal communications in work area due to elevated ambient sound.</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21</a:t>
            </a:fld>
            <a:endParaRPr lang="en-US"/>
          </a:p>
        </p:txBody>
      </p:sp>
    </p:spTree>
    <p:extLst>
      <p:ext uri="{BB962C8B-B14F-4D97-AF65-F5344CB8AC3E}">
        <p14:creationId xmlns:p14="http://schemas.microsoft.com/office/powerpoint/2010/main" val="152045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Frequency</a:t>
            </a:r>
            <a:r>
              <a:rPr lang="en-US" b="1" baseline="0" dirty="0" smtClean="0"/>
              <a:t> of Exposure Monitoring:</a:t>
            </a:r>
            <a:r>
              <a:rPr lang="en-US" baseline="0" dirty="0" smtClean="0"/>
              <a:t>  </a:t>
            </a:r>
            <a:r>
              <a:rPr lang="en-US" dirty="0" smtClean="0"/>
              <a:t>Exposure monitoring should be conducted often enough to ensure worker</a:t>
            </a:r>
            <a:r>
              <a:rPr lang="en-US" baseline="0" dirty="0" smtClean="0"/>
              <a:t> exposures are fully understood.  Generally, monitoring should be repeated whenever changes in the production process or equipment, or employee work activities increase noise levels or exposure time to the extent that additional employees may be exposed at or above the action level, the protection provided by hearing protectors may be inadequate, or other controls should be implemented.</a:t>
            </a:r>
          </a:p>
          <a:p>
            <a:endParaRPr lang="en-US" baseline="0" dirty="0" smtClean="0"/>
          </a:p>
          <a:p>
            <a:r>
              <a:rPr lang="en-US" baseline="0" dirty="0" smtClean="0"/>
              <a:t>A comprehensive method of evaluating worker exposures to noise is of the utmost importance to fully understand what is needed in a particular workplace to ensure the best approach to protecting the employees’ hearing.  </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22</a:t>
            </a:fld>
            <a:endParaRPr lang="en-US"/>
          </a:p>
        </p:txBody>
      </p:sp>
    </p:spTree>
    <p:extLst>
      <p:ext uri="{BB962C8B-B14F-4D97-AF65-F5344CB8AC3E}">
        <p14:creationId xmlns:p14="http://schemas.microsoft.com/office/powerpoint/2010/main" val="260555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87">
              <a:defRPr/>
            </a:pPr>
            <a:r>
              <a:rPr lang="en-US" b="1" dirty="0" smtClean="0"/>
              <a:t>Audiometric (hearing) Testing program:</a:t>
            </a:r>
            <a:r>
              <a:rPr lang="en-US" b="0" dirty="0" smtClean="0"/>
              <a:t>  Audiometric testing is a mandatory component of the Hearing Conservation standard.  </a:t>
            </a:r>
            <a:r>
              <a:rPr lang="en-US" baseline="0" dirty="0" smtClean="0"/>
              <a:t>All workers that meet or exceed the action level must be included in this program, however, many employers elect to include all of their employees in the program.</a:t>
            </a:r>
            <a:endParaRPr lang="en-US" dirty="0" smtClean="0"/>
          </a:p>
          <a:p>
            <a:endParaRPr lang="en-US" b="1" dirty="0" smtClean="0"/>
          </a:p>
          <a:p>
            <a:r>
              <a:rPr lang="en-US" b="1" dirty="0" smtClean="0"/>
              <a:t>What is it?</a:t>
            </a:r>
            <a:r>
              <a:rPr lang="en-US" dirty="0" smtClean="0"/>
              <a:t>  Audiometric testing is a procedure commonly used to evaluate an individual’s hearing sensitivity.  This is accomplished</a:t>
            </a:r>
            <a:r>
              <a:rPr lang="en-US" baseline="0" dirty="0" smtClean="0"/>
              <a:t> by exposing each ear, separately, to test sounds that are at known frequencies and loudness.  The individual indicates, typically by pushing a button, when they hear each sound.  The testing results are presented in an audiogram ( a graph of the data) and compared to an acceptable “standard”, based on the individual’s age and sex.  </a:t>
            </a:r>
            <a:endParaRPr lang="en-US" dirty="0" smtClean="0"/>
          </a:p>
          <a:p>
            <a:endParaRPr lang="en-US" dirty="0" smtClean="0"/>
          </a:p>
          <a:p>
            <a:r>
              <a:rPr lang="en-US" b="1" dirty="0" smtClean="0"/>
              <a:t>Purpose:</a:t>
            </a:r>
            <a:r>
              <a:rPr lang="en-US" baseline="0" dirty="0" smtClean="0"/>
              <a:t>  </a:t>
            </a:r>
            <a:r>
              <a:rPr lang="en-US" dirty="0" smtClean="0"/>
              <a:t>Audiometric testing is used to evaluate changes in workers’ hearing sensitivity over numerous sound frequencies.  Workers are given an</a:t>
            </a:r>
            <a:r>
              <a:rPr lang="en-US" baseline="0" dirty="0" smtClean="0"/>
              <a:t> initial or base-line audiogram when they are enrolled in the employer’s program.  They then receive annual audiograms throughout the time they remain covered by the hearing conservation program.  Successive audiograms are compared to the worker’s baseline audiogram to determine if a change in hearing sensitivity (threshold shift) has occurred.  A threshold shift may be a sign of noise-induced hearing loss.  However, the shift may be caused by other reasons, and therefore, workers experiencing shifts of certain characteristics should be evaluated by a medical professional.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B1D492B-E9D3-BB44-9E0F-2301FD336AA1}" type="slidenum">
              <a:rPr lang="en-US" smtClean="0"/>
              <a:t>23</a:t>
            </a:fld>
            <a:endParaRPr lang="en-US"/>
          </a:p>
        </p:txBody>
      </p:sp>
    </p:spTree>
    <p:extLst>
      <p:ext uri="{BB962C8B-B14F-4D97-AF65-F5344CB8AC3E}">
        <p14:creationId xmlns:p14="http://schemas.microsoft.com/office/powerpoint/2010/main" val="3018539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87">
              <a:defRPr/>
            </a:pPr>
            <a:r>
              <a:rPr lang="en-US" b="1" dirty="0" smtClean="0"/>
              <a:t>Training Program:</a:t>
            </a:r>
            <a:r>
              <a:rPr lang="en-US" dirty="0" smtClean="0"/>
              <a:t>  </a:t>
            </a:r>
            <a:r>
              <a:rPr lang="en-US" b="0" dirty="0" smtClean="0"/>
              <a:t>A</a:t>
            </a:r>
            <a:r>
              <a:rPr lang="en-US" b="0" baseline="0" dirty="0" smtClean="0"/>
              <a:t> training program</a:t>
            </a:r>
            <a:r>
              <a:rPr lang="en-US" b="0" dirty="0" smtClean="0"/>
              <a:t> is a mandatory component of the Hearing Conservation standard.  </a:t>
            </a:r>
            <a:r>
              <a:rPr lang="en-US" baseline="0" dirty="0" smtClean="0"/>
              <a:t>All workers meeting or exceeding the action level must be included in this program, however, many employers elect to include all of their employees in the program.</a:t>
            </a:r>
            <a:endParaRPr lang="en-US" dirty="0" smtClean="0"/>
          </a:p>
          <a:p>
            <a:endParaRPr lang="en-US" dirty="0" smtClean="0"/>
          </a:p>
          <a:p>
            <a:r>
              <a:rPr lang="en-US" b="1" dirty="0" smtClean="0"/>
              <a:t>Initial Training:</a:t>
            </a:r>
            <a:r>
              <a:rPr lang="en-US" dirty="0" smtClean="0"/>
              <a:t>  Once it is determined workers meet the requirements for inclusion in the</a:t>
            </a:r>
            <a:r>
              <a:rPr lang="en-US" baseline="0" dirty="0" smtClean="0"/>
              <a:t> hearing conservation program, they must be trained.</a:t>
            </a:r>
            <a:endParaRPr lang="en-US" dirty="0" smtClean="0"/>
          </a:p>
          <a:p>
            <a:endParaRPr lang="en-US" dirty="0" smtClean="0"/>
          </a:p>
          <a:p>
            <a:endParaRPr lang="en-US" dirty="0" smtClean="0"/>
          </a:p>
          <a:p>
            <a:r>
              <a:rPr lang="en-US" b="1" dirty="0" smtClean="0"/>
              <a:t>Annual Training:</a:t>
            </a:r>
            <a:r>
              <a:rPr lang="en-US" dirty="0" smtClean="0"/>
              <a:t>  All employees included in the hearing conservation program must have updated training annually.</a:t>
            </a:r>
          </a:p>
          <a:p>
            <a:endParaRPr lang="en-US" dirty="0" smtClean="0"/>
          </a:p>
        </p:txBody>
      </p:sp>
      <p:sp>
        <p:nvSpPr>
          <p:cNvPr id="4" name="Slide Number Placeholder 3"/>
          <p:cNvSpPr>
            <a:spLocks noGrp="1"/>
          </p:cNvSpPr>
          <p:nvPr>
            <p:ph type="sldNum" sz="quarter" idx="10"/>
          </p:nvPr>
        </p:nvSpPr>
        <p:spPr/>
        <p:txBody>
          <a:bodyPr/>
          <a:lstStyle/>
          <a:p>
            <a:fld id="{3B1D492B-E9D3-BB44-9E0F-2301FD336AA1}" type="slidenum">
              <a:rPr lang="en-US" smtClean="0"/>
              <a:t>24</a:t>
            </a:fld>
            <a:endParaRPr lang="en-US"/>
          </a:p>
        </p:txBody>
      </p:sp>
    </p:spTree>
    <p:extLst>
      <p:ext uri="{BB962C8B-B14F-4D97-AF65-F5344CB8AC3E}">
        <p14:creationId xmlns:p14="http://schemas.microsoft.com/office/powerpoint/2010/main" val="272625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87">
              <a:defRPr/>
            </a:pPr>
            <a:r>
              <a:rPr lang="en-US" b="1" baseline="0" dirty="0" smtClean="0"/>
              <a:t>Training Program Topics:</a:t>
            </a:r>
            <a:r>
              <a:rPr lang="en-US" baseline="0" dirty="0" smtClean="0"/>
              <a:t>  At a minimum, the training program must include the following topics: 1) the effects of noise on hearing, 2) the purpose of hearing protectors; advantages, disadvantages, and attenuation of various types; instruction of selection, fitting, use, and care of various types, and 3) purpose of audiometric testing, and an explanation of the test procedure.  </a:t>
            </a:r>
          </a:p>
          <a:p>
            <a:pPr defTabSz="467487">
              <a:defRPr/>
            </a:pPr>
            <a:endParaRPr lang="en-US" baseline="0" dirty="0" smtClean="0"/>
          </a:p>
          <a:p>
            <a:pPr defTabSz="467487">
              <a:defRPr/>
            </a:pPr>
            <a:r>
              <a:rPr lang="en-US" baseline="0" dirty="0" smtClean="0"/>
              <a:t>Additional information pertinent to a specific workplace or employee group may be added as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25</a:t>
            </a:fld>
            <a:endParaRPr lang="en-US"/>
          </a:p>
        </p:txBody>
      </p:sp>
    </p:spTree>
    <p:extLst>
      <p:ext uri="{BB962C8B-B14F-4D97-AF65-F5344CB8AC3E}">
        <p14:creationId xmlns:p14="http://schemas.microsoft.com/office/powerpoint/2010/main" val="3966816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87">
              <a:defRPr/>
            </a:pPr>
            <a:r>
              <a:rPr lang="en-US" baseline="0" dirty="0" smtClean="0"/>
              <a:t>The hierarchy of hazard control is a philosophy used to evaluate and select methods of protecting employees from occupational hazards </a:t>
            </a:r>
            <a:r>
              <a:rPr lang="mr-IN" baseline="0" dirty="0" smtClean="0"/>
              <a:t>–</a:t>
            </a:r>
            <a:r>
              <a:rPr lang="en-US" baseline="0" dirty="0" smtClean="0"/>
              <a:t> in this case noise.</a:t>
            </a:r>
          </a:p>
          <a:p>
            <a:endParaRPr lang="en-US" dirty="0" smtClean="0"/>
          </a:p>
          <a:p>
            <a:r>
              <a:rPr lang="en-US" dirty="0" smtClean="0"/>
              <a:t>When workers’ noise exposures exceed an 8-TWA</a:t>
            </a:r>
            <a:r>
              <a:rPr lang="en-US" baseline="0" dirty="0" smtClean="0"/>
              <a:t> of 90 </a:t>
            </a:r>
            <a:r>
              <a:rPr lang="en-US" baseline="0" dirty="0" err="1" smtClean="0"/>
              <a:t>dBA</a:t>
            </a:r>
            <a:r>
              <a:rPr lang="en-US" baseline="0" dirty="0" smtClean="0"/>
              <a:t> (or exceed exposure levels presented in 1910.95 </a:t>
            </a:r>
            <a:r>
              <a:rPr lang="mr-IN" baseline="0" dirty="0" smtClean="0"/>
              <a:t>–</a:t>
            </a:r>
            <a:r>
              <a:rPr lang="en-US" baseline="0" dirty="0" smtClean="0"/>
              <a:t> Table G-16) feasible administrative or engineering controls shall be utilized.  If these controls fail to reduce worker exposures to under the 8-hr TWA of 90 </a:t>
            </a:r>
            <a:r>
              <a:rPr lang="en-US" baseline="0" dirty="0" err="1" smtClean="0"/>
              <a:t>dBA</a:t>
            </a:r>
            <a:r>
              <a:rPr lang="en-US" baseline="0" dirty="0" smtClean="0"/>
              <a:t> or below levels listed in Table G-16, personal protective equipment shall be provided and used to attenuate workers exposures.</a:t>
            </a:r>
          </a:p>
          <a:p>
            <a:endParaRPr lang="en-US" baseline="0" dirty="0" smtClean="0"/>
          </a:p>
          <a:p>
            <a:r>
              <a:rPr lang="en-US" b="1" baseline="0" dirty="0" smtClean="0"/>
              <a:t>Elimination of hazard: </a:t>
            </a:r>
            <a:r>
              <a:rPr lang="en-US" baseline="0" dirty="0" smtClean="0"/>
              <a:t> The first choice or most desirable option is to </a:t>
            </a:r>
            <a:r>
              <a:rPr lang="en-US" u="sng" baseline="0" dirty="0" smtClean="0"/>
              <a:t>eliminate the hazard</a:t>
            </a:r>
            <a:r>
              <a:rPr lang="en-US" u="none" baseline="0" dirty="0" smtClean="0"/>
              <a:t> </a:t>
            </a:r>
            <a:r>
              <a:rPr lang="mr-IN" baseline="0" dirty="0" smtClean="0"/>
              <a:t>–</a:t>
            </a:r>
            <a:r>
              <a:rPr lang="en-US" baseline="0" dirty="0" smtClean="0"/>
              <a:t> if a hazard is completely eliminated from the workplace, no additional concerns or resources must be directed towards the hazard.  Due to the nature and relationship of noise and industrial equipment/tools, the complete elimination of a noise hazard is often difficult to achieve.</a:t>
            </a:r>
          </a:p>
          <a:p>
            <a:endParaRPr lang="en-US" baseline="0" dirty="0" smtClean="0"/>
          </a:p>
          <a:p>
            <a:r>
              <a:rPr lang="en-US" b="1" dirty="0" smtClean="0"/>
              <a:t>Control of hazard:</a:t>
            </a:r>
            <a:r>
              <a:rPr lang="en-US" dirty="0" smtClean="0"/>
              <a:t>  The second choice</a:t>
            </a:r>
            <a:r>
              <a:rPr lang="en-US" baseline="0" dirty="0" smtClean="0"/>
              <a:t> is to </a:t>
            </a:r>
            <a:r>
              <a:rPr lang="en-US" u="sng" baseline="0" dirty="0" smtClean="0"/>
              <a:t>control the hazard</a:t>
            </a:r>
            <a:r>
              <a:rPr lang="en-US" baseline="0" dirty="0" smtClean="0"/>
              <a:t> </a:t>
            </a:r>
            <a:r>
              <a:rPr lang="mr-IN" baseline="0" dirty="0" smtClean="0"/>
              <a:t>–</a:t>
            </a:r>
            <a:r>
              <a:rPr lang="en-US" baseline="0" dirty="0" smtClean="0"/>
              <a:t> in this case, the hazard is controlled to levels not considered to be harmful to employees. This may be accomplished through the implementation of engineering controls, which reduce the loudness of noise being created by equipment or isolate the noise source (or workers) to reduce or prevent excessive noise in the workplace.  Another option is </a:t>
            </a:r>
            <a:r>
              <a:rPr lang="en-US" u="sng" baseline="0" dirty="0" smtClean="0"/>
              <a:t>administrative controls</a:t>
            </a:r>
            <a:r>
              <a:rPr lang="en-US" baseline="0" dirty="0" smtClean="0"/>
              <a:t>.  A common administrative control is crew rotations – rotating workers for areas of higher exposure to areas of lower exposure throughout the shift.</a:t>
            </a:r>
          </a:p>
          <a:p>
            <a:endParaRPr lang="en-US" baseline="0" dirty="0" smtClean="0"/>
          </a:p>
          <a:p>
            <a:r>
              <a:rPr lang="en-US" b="1" baseline="0" dirty="0" smtClean="0"/>
              <a:t>Protect against hazard:</a:t>
            </a:r>
            <a:r>
              <a:rPr lang="en-US" baseline="0" dirty="0" smtClean="0"/>
              <a:t>  The last choice is the use of </a:t>
            </a:r>
            <a:r>
              <a:rPr lang="en-US" u="sng" baseline="0" dirty="0" smtClean="0"/>
              <a:t>personal protection</a:t>
            </a:r>
            <a:r>
              <a:rPr lang="en-US" baseline="0" dirty="0" smtClean="0"/>
              <a:t> </a:t>
            </a:r>
            <a:r>
              <a:rPr lang="mr-IN" baseline="0" dirty="0" smtClean="0"/>
              <a:t>–</a:t>
            </a:r>
            <a:r>
              <a:rPr lang="en-US" baseline="0" dirty="0" smtClean="0"/>
              <a:t> in this case, the utilization of hearing protectors to protect the workers from noise hazards.  PPE is deemed the “last choice” because it is reliant on the proper PPE being selected and it being properly and consistently used by the workers.  The employer is obligated to provide workers with the proper personal protective equipment (PPE) and provide training regarding selection, use, fitting, care and maintenance.  Additionally, the worker is obligated to follow workplace rules and properly wear PPE.</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26</a:t>
            </a:fld>
            <a:endParaRPr lang="en-US"/>
          </a:p>
        </p:txBody>
      </p:sp>
    </p:spTree>
    <p:extLst>
      <p:ext uri="{BB962C8B-B14F-4D97-AF65-F5344CB8AC3E}">
        <p14:creationId xmlns:p14="http://schemas.microsoft.com/office/powerpoint/2010/main" val="2021659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very wide variety of hearing protectors are available on the market, however, all do not provide the same level of protection for all workplaces and all employees.  The proper protector must be selected and properly worn to provide the maximum level of protection for the employee.  Employers must thoroughly understand their workers’ exposures to ensure a proper selection of hearing protectors is made available to the workers.  </a:t>
            </a:r>
          </a:p>
          <a:p>
            <a:endParaRPr lang="en-US" i="0" baseline="0" dirty="0" smtClean="0"/>
          </a:p>
          <a:p>
            <a:r>
              <a:rPr lang="en-US" i="0" dirty="0" smtClean="0"/>
              <a:t>Criteria that should be considered</a:t>
            </a:r>
            <a:r>
              <a:rPr lang="en-US" i="0" baseline="0" dirty="0" smtClean="0"/>
              <a:t> when selecting hearing protectors for a given work place include:</a:t>
            </a:r>
          </a:p>
          <a:p>
            <a:endParaRPr lang="en-US" i="0" baseline="0" dirty="0" smtClean="0"/>
          </a:p>
          <a:p>
            <a:r>
              <a:rPr lang="en-US" b="1" i="0" baseline="0" dirty="0" smtClean="0"/>
              <a:t>Noise level in the environment and required Noise Reduction rating:</a:t>
            </a:r>
            <a:r>
              <a:rPr lang="en-US" i="0" baseline="0" dirty="0" smtClean="0"/>
              <a:t>  Hearing protectors must meet minimum protection requirements if they are to be offered to workers.</a:t>
            </a:r>
          </a:p>
          <a:p>
            <a:endParaRPr lang="en-US" i="0" baseline="0" dirty="0" smtClean="0"/>
          </a:p>
          <a:p>
            <a:r>
              <a:rPr lang="en-US" b="1" i="0" baseline="0" dirty="0" smtClean="0"/>
              <a:t>Type of work being performed:</a:t>
            </a:r>
            <a:r>
              <a:rPr lang="en-US" i="0" baseline="0" dirty="0" smtClean="0"/>
              <a:t>  The type of work and frequency of donning (putting on) hearing protectors should be considered during the selection process.  For instance, in cases where employees have constant exposure and protectors are worn for long periods of time, perhaps a formable-foam plug design would be a good design.  However, if workers need to put hearing protectors on and take off (doffing) frequently during the shift, for hygiene purposes, perhaps pre-molded plugs with a stem or muffs are a better option.  In some work environments a non-corded plug may be a better option than a plug with a cord.</a:t>
            </a:r>
          </a:p>
          <a:p>
            <a:endParaRPr lang="en-US" i="0" baseline="0" dirty="0" smtClean="0"/>
          </a:p>
          <a:p>
            <a:endParaRPr lang="en-US" i="0" baseline="0" dirty="0" smtClean="0"/>
          </a:p>
          <a:p>
            <a:endParaRPr lang="en-US" i="0" baseline="0" dirty="0" smtClean="0"/>
          </a:p>
          <a:p>
            <a:r>
              <a:rPr lang="en-US" b="1" i="0" baseline="0" dirty="0" smtClean="0"/>
              <a:t>Environmental conditions:</a:t>
            </a:r>
            <a:r>
              <a:rPr lang="en-US" i="0" baseline="0" dirty="0" smtClean="0"/>
              <a:t>  Many workers find muffs hot and uncomfortable in hot/humid environments, perhaps a plug is a better option in these environments</a:t>
            </a:r>
          </a:p>
          <a:p>
            <a:endParaRPr lang="en-US" i="0" baseline="0" dirty="0" smtClean="0"/>
          </a:p>
          <a:p>
            <a:r>
              <a:rPr lang="en-US" b="1" i="0" baseline="0" dirty="0" smtClean="0"/>
              <a:t>Employee comfort:</a:t>
            </a:r>
            <a:r>
              <a:rPr lang="en-US" i="0" baseline="0" dirty="0" smtClean="0"/>
              <a:t>  Worker comfort is very important for proper and consistent use of hearing protectors.  Workers may never enjoy wearing hearing protectors, however, the less irritating they are, the more likely employees are to consistently and properly wear the protector.  All workers may have different comfort expectations, therefore, a selection of appropriate hearing protectors should be made available.</a:t>
            </a:r>
          </a:p>
          <a:p>
            <a:endParaRPr lang="en-US" i="0" baseline="0" dirty="0" smtClean="0"/>
          </a:p>
          <a:p>
            <a:r>
              <a:rPr lang="en-US" b="1" i="0" baseline="0" dirty="0" smtClean="0"/>
              <a:t>Donning/Doffing:</a:t>
            </a:r>
            <a:r>
              <a:rPr lang="en-US" b="0" i="0" baseline="0" dirty="0" smtClean="0"/>
              <a:t>  “Donning” and “doffing” are two terms commonly used in conjunction with wearing PPE.  “</a:t>
            </a:r>
            <a:r>
              <a:rPr lang="en-US" b="0" i="0" u="sng" baseline="0" dirty="0" smtClean="0"/>
              <a:t>Donning</a:t>
            </a:r>
            <a:r>
              <a:rPr lang="en-US" b="0" i="0" baseline="0" dirty="0" smtClean="0"/>
              <a:t>” means to “put on”, and “</a:t>
            </a:r>
            <a:r>
              <a:rPr lang="en-US" b="0" i="0" u="sng" baseline="0" dirty="0" smtClean="0"/>
              <a:t>doffing</a:t>
            </a:r>
            <a:r>
              <a:rPr lang="en-US" b="0" i="0" baseline="0" dirty="0" smtClean="0"/>
              <a:t>” means to take off, in the context of PPE usage.</a:t>
            </a:r>
            <a:endParaRPr lang="en-US" b="1" i="0" baseline="0"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3B1D492B-E9D3-BB44-9E0F-2301FD336AA1}" type="slidenum">
              <a:rPr lang="en-US" smtClean="0"/>
              <a:t>27</a:t>
            </a:fld>
            <a:endParaRPr lang="en-US"/>
          </a:p>
        </p:txBody>
      </p:sp>
    </p:spTree>
    <p:extLst>
      <p:ext uri="{BB962C8B-B14F-4D97-AF65-F5344CB8AC3E}">
        <p14:creationId xmlns:p14="http://schemas.microsoft.com/office/powerpoint/2010/main" val="1793262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Types of hearing Protectors:</a:t>
            </a:r>
            <a:r>
              <a:rPr lang="en-US" dirty="0" smtClean="0"/>
              <a:t>  There are three basic types of hearing protectors</a:t>
            </a:r>
            <a:r>
              <a:rPr lang="en-US" baseline="0" dirty="0" smtClean="0"/>
              <a:t> </a:t>
            </a:r>
            <a:r>
              <a:rPr lang="mr-IN" baseline="0" dirty="0" smtClean="0"/>
              <a:t>–</a:t>
            </a:r>
            <a:r>
              <a:rPr lang="en-US" baseline="0" dirty="0" smtClean="0"/>
              <a:t> ear muffs, earplugs, and canal caps.  Each type has advantages and disadvantages that will make them better or worse options for a given workplace.  There are numerous variations of each type of hearing protectors, these will be discussed in upcoming slides.</a:t>
            </a:r>
          </a:p>
          <a:p>
            <a:endParaRPr lang="en-US" baseline="0" dirty="0" smtClean="0"/>
          </a:p>
          <a:p>
            <a:r>
              <a:rPr lang="en-US" b="1" baseline="0" dirty="0" smtClean="0"/>
              <a:t>Mode of Operation:</a:t>
            </a:r>
            <a:r>
              <a:rPr lang="en-US" baseline="0" dirty="0" smtClean="0"/>
              <a:t>  The “mode of operation” refers to how a hearing protector attenuates noise.  A complete discussion is provided on the next slide.</a:t>
            </a:r>
          </a:p>
        </p:txBody>
      </p:sp>
      <p:sp>
        <p:nvSpPr>
          <p:cNvPr id="4" name="Slide Number Placeholder 3"/>
          <p:cNvSpPr>
            <a:spLocks noGrp="1"/>
          </p:cNvSpPr>
          <p:nvPr>
            <p:ph type="sldNum" sz="quarter" idx="10"/>
          </p:nvPr>
        </p:nvSpPr>
        <p:spPr/>
        <p:txBody>
          <a:bodyPr/>
          <a:lstStyle/>
          <a:p>
            <a:fld id="{3B1D492B-E9D3-BB44-9E0F-2301FD336AA1}" type="slidenum">
              <a:rPr lang="en-US" smtClean="0"/>
              <a:t>28</a:t>
            </a:fld>
            <a:endParaRPr lang="en-US"/>
          </a:p>
        </p:txBody>
      </p:sp>
    </p:spTree>
    <p:extLst>
      <p:ext uri="{BB962C8B-B14F-4D97-AF65-F5344CB8AC3E}">
        <p14:creationId xmlns:p14="http://schemas.microsoft.com/office/powerpoint/2010/main" val="243784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Hearing protectors may protect</a:t>
            </a:r>
            <a:r>
              <a:rPr lang="en-US" baseline="0" dirty="0" smtClean="0"/>
              <a:t> the user’s hearing by several different modes of operation.</a:t>
            </a:r>
          </a:p>
          <a:p>
            <a:endParaRPr lang="en-US" baseline="0" dirty="0" smtClean="0"/>
          </a:p>
          <a:p>
            <a:r>
              <a:rPr lang="en-US" b="1" baseline="0" dirty="0" smtClean="0"/>
              <a:t>Passive attenuation:  </a:t>
            </a:r>
            <a:r>
              <a:rPr lang="en-US" baseline="0" dirty="0" smtClean="0"/>
              <a:t>The most basic and most commonly used type of hearing protectors are passively attenuated.  The construction material of the protector is used to absorb (attenuate) the sound pressure and/or isolate the ear from the noise source.  The noise reduction rating of these protectors is based on the construction materials and design.  Proper Noise Reduction Rating (NRR) and fitting are crucial for maximum protection to be achieved in a given environment.  The Noise Reduction Rating refers to the level of sound attenuation provided by a particular model of hearing protector.  This topic will be discussed in more detail in an upcoming slide.</a:t>
            </a:r>
          </a:p>
          <a:p>
            <a:endParaRPr lang="en-US" baseline="0" dirty="0" smtClean="0"/>
          </a:p>
          <a:p>
            <a:r>
              <a:rPr lang="en-US" b="1" baseline="0" dirty="0" smtClean="0"/>
              <a:t>Active attenuation:</a:t>
            </a:r>
            <a:r>
              <a:rPr lang="en-US" baseline="0" dirty="0" smtClean="0"/>
              <a:t>  This option is most commonly used with earmuffs in noisy settings where a great deal of verbal communication in required, such as, rail yards, loading docks, airfields, etc.  Active attenuation earmuffs are equipped with an electronic component and microphone, allowing the user to communicate via the microphone while adjusting the sound level inside the muff.   </a:t>
            </a:r>
          </a:p>
          <a:p>
            <a:endParaRPr lang="en-US" baseline="0" dirty="0" smtClean="0"/>
          </a:p>
          <a:p>
            <a:r>
              <a:rPr lang="en-US" b="1" baseline="0" dirty="0" smtClean="0"/>
              <a:t>Active noise reduction:</a:t>
            </a:r>
            <a:r>
              <a:rPr lang="en-US" baseline="0" dirty="0" smtClean="0"/>
              <a:t>  Active (or electronic) noise cancellation technology is used in many types of applications, including hearing protection, as well as methods to reduce fan noise in ventilation system and road noise in automobiles.  Active sound cancellation is available in earplugs and earmuffs for both, controlling noise exposure for health and improving music enjoyment by removing background sounds.  Active sound cancellation uses a microphone, processor, and speakers to evaluate noise (or background sound) characteristics and produce a a duplicate sound wave that is 180° out of phase (or inverse sound) which cancels the target sound.</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29</a:t>
            </a:fld>
            <a:endParaRPr lang="en-US"/>
          </a:p>
        </p:txBody>
      </p:sp>
    </p:spTree>
    <p:extLst>
      <p:ext uri="{BB962C8B-B14F-4D97-AF65-F5344CB8AC3E}">
        <p14:creationId xmlns:p14="http://schemas.microsoft.com/office/powerpoint/2010/main" val="167687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7487">
              <a:defRPr/>
            </a:pPr>
            <a:r>
              <a:rPr lang="en-US" dirty="0" smtClean="0">
                <a:latin typeface="+mj-lt"/>
              </a:rPr>
              <a:t>The university of Louisiana at Monroe</a:t>
            </a:r>
            <a:r>
              <a:rPr lang="en-US" baseline="0" dirty="0" smtClean="0">
                <a:latin typeface="+mj-lt"/>
              </a:rPr>
              <a:t> declares that the material presented herein are for informational purposes only.  In no instances and under no conditions should they be used as a reference for compliance with the OSHA Occupational Noise Exposure Standard (29CFR1910.95).  The Occupational Noise Standard can be found at: </a:t>
            </a:r>
            <a:r>
              <a:rPr lang="en-US" dirty="0">
                <a:latin typeface="+mj-lt"/>
                <a:hlinkClick r:id="rId3" action="ppaction://hlinkfile"/>
              </a:rPr>
              <a:t>osha.gov/laws-regs/regulations/standardnumber/1910/1910.95</a:t>
            </a:r>
            <a:endParaRPr lang="en-US" dirty="0">
              <a:latin typeface="+mj-lt"/>
            </a:endParaRPr>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a:t>
            </a:fld>
            <a:endParaRPr lang="en-US"/>
          </a:p>
        </p:txBody>
      </p:sp>
    </p:spTree>
    <p:extLst>
      <p:ext uri="{BB962C8B-B14F-4D97-AF65-F5344CB8AC3E}">
        <p14:creationId xmlns:p14="http://schemas.microsoft.com/office/powerpoint/2010/main" val="1442086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Attenuation</a:t>
            </a:r>
            <a:r>
              <a:rPr lang="en-US" dirty="0" smtClean="0"/>
              <a:t> means to reduce force or energy.  Hearing protectors are not used to or intended to block out all sound</a:t>
            </a:r>
            <a:r>
              <a:rPr lang="en-US" baseline="0" dirty="0" smtClean="0"/>
              <a:t> – completely removing all sounds from the workplace would create its own set of potential safety hazards.</a:t>
            </a:r>
          </a:p>
          <a:p>
            <a:endParaRPr lang="en-US" baseline="0" dirty="0" smtClean="0"/>
          </a:p>
          <a:p>
            <a:r>
              <a:rPr lang="en-US" baseline="0" dirty="0" smtClean="0"/>
              <a:t>Hearing protectors attenuate or reduce the volume (level) of sound reaching the worker’s hearing system.  In some cases, hearing protectors are designed to be more efficient attenuating frequencies above the “speech-range” frequencies, this enhances the ability to communicate in noisy environments.</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30</a:t>
            </a:fld>
            <a:endParaRPr lang="en-US"/>
          </a:p>
        </p:txBody>
      </p:sp>
    </p:spTree>
    <p:extLst>
      <p:ext uri="{BB962C8B-B14F-4D97-AF65-F5344CB8AC3E}">
        <p14:creationId xmlns:p14="http://schemas.microsoft.com/office/powerpoint/2010/main" val="3974241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Noise Reduction Rating:</a:t>
            </a:r>
            <a:r>
              <a:rPr lang="en-US" dirty="0" smtClean="0"/>
              <a:t> The NRR is the amount of noise reduction,</a:t>
            </a:r>
            <a:r>
              <a:rPr lang="en-US" baseline="0" dirty="0" smtClean="0"/>
              <a:t> in dB, that a given hearing protector can provide in a laboratory setting, under specific conditions.</a:t>
            </a:r>
          </a:p>
          <a:p>
            <a:endParaRPr lang="en-US" baseline="0" dirty="0" smtClean="0"/>
          </a:p>
          <a:p>
            <a:r>
              <a:rPr lang="en-US" b="1" baseline="0" dirty="0" smtClean="0"/>
              <a:t>Field Attenuation:</a:t>
            </a:r>
            <a:r>
              <a:rPr lang="en-US" baseline="0" dirty="0" smtClean="0"/>
              <a:t>  The NRR achieved for a given hearing protector in the laboratory environment is not possible to achieve in the workplace.  Factors such as improper fitting, variations in workers’ ear canal shape and size, and head movements affect the fitting of a hearing protector and the amount of sound that reaches the eardrum.  Therefore, OSHA requires that a protector’s NRR be adjusted or field attenuated (29 CFR 1910.95(j)(2)).  The slide and discussion uses </a:t>
            </a:r>
            <a:r>
              <a:rPr lang="en-US" baseline="0" dirty="0" err="1" smtClean="0"/>
              <a:t>dBA</a:t>
            </a:r>
            <a:r>
              <a:rPr lang="en-US" baseline="0" dirty="0" smtClean="0"/>
              <a:t> units for the ambient sound level, OSHA offers additional equations if the ambient sound level is in </a:t>
            </a:r>
            <a:r>
              <a:rPr lang="en-US" baseline="0" dirty="0" err="1" smtClean="0"/>
              <a:t>dBC</a:t>
            </a:r>
            <a:r>
              <a:rPr lang="en-US" baseline="0" dirty="0" smtClean="0"/>
              <a:t> units.  Also, there is an additional equation for duel hearing protector use.</a:t>
            </a:r>
          </a:p>
          <a:p>
            <a:endParaRPr lang="en-US" baseline="0" dirty="0" smtClean="0"/>
          </a:p>
          <a:p>
            <a:r>
              <a:rPr lang="en-US" b="1" baseline="0" dirty="0" smtClean="0"/>
              <a:t>Note on </a:t>
            </a:r>
            <a:r>
              <a:rPr lang="en-US" b="1" baseline="0" dirty="0" err="1" smtClean="0"/>
              <a:t>dBC</a:t>
            </a:r>
            <a:r>
              <a:rPr lang="en-US" baseline="0" dirty="0" smtClean="0"/>
              <a:t>:  </a:t>
            </a:r>
            <a:r>
              <a:rPr lang="en-US" baseline="0" dirty="0" err="1" smtClean="0"/>
              <a:t>dBC</a:t>
            </a:r>
            <a:r>
              <a:rPr lang="en-US" baseline="0" dirty="0" smtClean="0"/>
              <a:t> refers to decibels (dB) measured on the “C” weighting network.  The “C” weighting network discriminates slightly against very low frequency sounds and attempts to approximate the human ear’s response to sound levels above 85 </a:t>
            </a:r>
            <a:r>
              <a:rPr lang="en-US" baseline="0" dirty="0" err="1" smtClean="0"/>
              <a:t>dB.</a:t>
            </a:r>
            <a:r>
              <a:rPr lang="en-US" baseline="0" dirty="0" smtClean="0"/>
              <a:t>  The “C” weighting network is not currently in common use by industrial hygienists,</a:t>
            </a:r>
          </a:p>
          <a:p>
            <a:endParaRPr lang="en-US" baseline="0" dirty="0" smtClean="0"/>
          </a:p>
          <a:p>
            <a:r>
              <a:rPr lang="en-US" baseline="0" dirty="0" smtClean="0"/>
              <a:t>OSHA Field Attenuation equation:  TWA (</a:t>
            </a:r>
            <a:r>
              <a:rPr lang="en-US" baseline="0" dirty="0" err="1" smtClean="0"/>
              <a:t>dBA</a:t>
            </a:r>
            <a:r>
              <a:rPr lang="en-US" baseline="0" dirty="0" smtClean="0"/>
              <a:t>) – (NRR-7) = Estimated exposure (</a:t>
            </a:r>
            <a:r>
              <a:rPr lang="en-US" baseline="0" dirty="0" err="1" smtClean="0"/>
              <a:t>dBA</a:t>
            </a:r>
            <a:r>
              <a:rPr lang="en-US" baseline="0" dirty="0" smtClean="0"/>
              <a:t>)  </a:t>
            </a:r>
          </a:p>
          <a:p>
            <a:r>
              <a:rPr lang="en-US" baseline="0" dirty="0" smtClean="0"/>
              <a:t>		Where: </a:t>
            </a:r>
            <a:r>
              <a:rPr lang="en-US" b="1" baseline="0" dirty="0" smtClean="0"/>
              <a:t>TWA (</a:t>
            </a:r>
            <a:r>
              <a:rPr lang="en-US" b="1" baseline="0" dirty="0" err="1" smtClean="0"/>
              <a:t>dBA</a:t>
            </a:r>
            <a:r>
              <a:rPr lang="en-US" b="1" baseline="0" dirty="0" smtClean="0"/>
              <a:t>):</a:t>
            </a:r>
            <a:r>
              <a:rPr lang="en-US" baseline="0" dirty="0" smtClean="0"/>
              <a:t>  The measured sound level in the environment where the protector is intended to be worn</a:t>
            </a:r>
          </a:p>
          <a:p>
            <a:r>
              <a:rPr lang="en-US" baseline="0" dirty="0" smtClean="0"/>
              <a:t>			</a:t>
            </a:r>
            <a:r>
              <a:rPr lang="en-US" b="1" baseline="0" dirty="0" smtClean="0"/>
              <a:t>NRR:</a:t>
            </a:r>
            <a:r>
              <a:rPr lang="en-US" baseline="0" dirty="0" smtClean="0"/>
              <a:t>  The manufacturer provided noise reduction rating for the hearing protector</a:t>
            </a:r>
          </a:p>
          <a:p>
            <a:r>
              <a:rPr lang="en-US" dirty="0" smtClean="0"/>
              <a:t>			“</a:t>
            </a:r>
            <a:r>
              <a:rPr lang="en-US" b="1" dirty="0" smtClean="0"/>
              <a:t>7</a:t>
            </a:r>
            <a:r>
              <a:rPr lang="en-US" dirty="0" smtClean="0"/>
              <a:t>”:  OSHA’s reduction factor, a constant</a:t>
            </a:r>
          </a:p>
          <a:p>
            <a:pPr defTabSz="467487">
              <a:defRPr/>
            </a:pPr>
            <a:r>
              <a:rPr lang="en-US" dirty="0" smtClean="0"/>
              <a:t>			</a:t>
            </a:r>
            <a:r>
              <a:rPr lang="en-US" b="1" baseline="0" dirty="0" smtClean="0"/>
              <a:t>Estimated exposure (</a:t>
            </a:r>
            <a:r>
              <a:rPr lang="en-US" b="1" baseline="0" dirty="0" err="1" smtClean="0"/>
              <a:t>dBA</a:t>
            </a:r>
            <a:r>
              <a:rPr lang="en-US" b="1" baseline="0" dirty="0" smtClean="0"/>
              <a:t>)</a:t>
            </a:r>
            <a:r>
              <a:rPr lang="en-US" baseline="0" dirty="0" smtClean="0"/>
              <a:t>: Is the estimated sound level (A-network) that will reach the ear drum</a:t>
            </a:r>
          </a:p>
          <a:p>
            <a:endParaRPr lang="en-US" dirty="0" smtClean="0"/>
          </a:p>
          <a:p>
            <a:r>
              <a:rPr lang="en-US" dirty="0" smtClean="0"/>
              <a:t>Example:</a:t>
            </a:r>
            <a:r>
              <a:rPr lang="en-US" baseline="0" dirty="0" smtClean="0"/>
              <a:t>  An ear plug with a NRR of 25 </a:t>
            </a:r>
            <a:r>
              <a:rPr lang="en-US" baseline="0" dirty="0" err="1" smtClean="0"/>
              <a:t>dBA</a:t>
            </a:r>
            <a:r>
              <a:rPr lang="en-US" baseline="0" dirty="0" smtClean="0"/>
              <a:t> is being used in a workplace with an ambient noise level of 94 </a:t>
            </a:r>
            <a:r>
              <a:rPr lang="en-US" baseline="0" dirty="0" err="1" smtClean="0"/>
              <a:t>dBA</a:t>
            </a:r>
            <a:r>
              <a:rPr lang="en-US" baseline="0" dirty="0" smtClean="0"/>
              <a:t> (TWA), </a:t>
            </a:r>
          </a:p>
          <a:p>
            <a:endParaRPr lang="en-US" baseline="0" dirty="0" smtClean="0"/>
          </a:p>
          <a:p>
            <a:r>
              <a:rPr lang="en-US" baseline="0" dirty="0" smtClean="0"/>
              <a:t>	</a:t>
            </a:r>
            <a:r>
              <a:rPr lang="en-US" b="1" baseline="0" dirty="0" smtClean="0"/>
              <a:t>Standard Equation:</a:t>
            </a:r>
            <a:r>
              <a:rPr lang="en-US" baseline="0" dirty="0" smtClean="0"/>
              <a:t>  94 </a:t>
            </a:r>
            <a:r>
              <a:rPr lang="en-US" baseline="0" dirty="0" err="1" smtClean="0"/>
              <a:t>dBA</a:t>
            </a:r>
            <a:r>
              <a:rPr lang="en-US" baseline="0" dirty="0" smtClean="0"/>
              <a:t> – (25 </a:t>
            </a:r>
            <a:r>
              <a:rPr lang="en-US" baseline="0" dirty="0" err="1" smtClean="0"/>
              <a:t>dBA</a:t>
            </a:r>
            <a:r>
              <a:rPr lang="en-US" baseline="0" dirty="0" smtClean="0"/>
              <a:t> – 7) = 76 </a:t>
            </a:r>
            <a:r>
              <a:rPr lang="en-US" baseline="0" dirty="0" err="1" smtClean="0"/>
              <a:t>dBA</a:t>
            </a:r>
            <a:r>
              <a:rPr lang="en-US" baseline="0" dirty="0" smtClean="0"/>
              <a:t>;  So, if the plug is inserted and fits properly, it will reduce the sound to 76 </a:t>
            </a:r>
            <a:r>
              <a:rPr lang="en-US" baseline="0" dirty="0" err="1" smtClean="0"/>
              <a:t>dBA</a:t>
            </a:r>
            <a:r>
              <a:rPr lang="en-US" baseline="0" dirty="0" smtClean="0"/>
              <a:t> in the users ear.</a:t>
            </a:r>
          </a:p>
          <a:p>
            <a:endParaRPr lang="en-US" baseline="0" dirty="0" smtClean="0"/>
          </a:p>
          <a:p>
            <a:r>
              <a:rPr lang="en-US" baseline="0" dirty="0" smtClean="0"/>
              <a:t>50% safety factor:  OSHA “strongly” recommends the use of a 50% safety factor when calculating the field attenuation factor for a hearing protector.  The safety factor is recommended to account for inconsistencies with the donning and fitting of a hearing protector.  The following example utilizes the same scenario as above but utilizes the 50% safety factor.</a:t>
            </a:r>
          </a:p>
          <a:p>
            <a:endParaRPr lang="en-US" baseline="0" dirty="0" smtClean="0"/>
          </a:p>
          <a:p>
            <a:r>
              <a:rPr lang="en-US" baseline="0" dirty="0" smtClean="0"/>
              <a:t>	</a:t>
            </a:r>
            <a:r>
              <a:rPr lang="en-US" b="1" baseline="0" dirty="0" smtClean="0"/>
              <a:t>Using the 50% safety factor:</a:t>
            </a:r>
            <a:r>
              <a:rPr lang="en-US" baseline="0" dirty="0" smtClean="0"/>
              <a:t>  94 </a:t>
            </a:r>
            <a:r>
              <a:rPr lang="en-US" baseline="0" dirty="0" err="1" smtClean="0"/>
              <a:t>dBA</a:t>
            </a:r>
            <a:r>
              <a:rPr lang="en-US" baseline="0" dirty="0" smtClean="0"/>
              <a:t> – [(25 </a:t>
            </a:r>
            <a:r>
              <a:rPr lang="en-US" baseline="0" dirty="0" err="1" smtClean="0"/>
              <a:t>dBA</a:t>
            </a:r>
            <a:r>
              <a:rPr lang="en-US" baseline="0" dirty="0" smtClean="0"/>
              <a:t> – 7) x 50%] = 85 </a:t>
            </a:r>
            <a:r>
              <a:rPr lang="en-US" baseline="0" dirty="0" err="1" smtClean="0"/>
              <a:t>dBA</a:t>
            </a:r>
            <a:r>
              <a:rPr lang="en-US" baseline="0" dirty="0" smtClean="0"/>
              <a:t>;  By implementing the safety factor, the estimated noise reduction offered by the plug is only 9 </a:t>
            </a:r>
            <a:r>
              <a:rPr lang="en-US" baseline="0" dirty="0" err="1" smtClean="0"/>
              <a:t>dBA</a:t>
            </a:r>
            <a:r>
              <a:rPr lang="en-US" baseline="0" dirty="0" smtClean="0"/>
              <a:t>, which results in an estimated sound level of 85 </a:t>
            </a:r>
            <a:r>
              <a:rPr lang="en-US" baseline="0" dirty="0" err="1" smtClean="0"/>
              <a:t>dBA</a:t>
            </a:r>
            <a:r>
              <a:rPr lang="en-US" baseline="0" dirty="0" smtClean="0"/>
              <a:t> reaching the ear.</a:t>
            </a:r>
          </a:p>
          <a:p>
            <a:endParaRPr lang="en-US" baseline="0" dirty="0" smtClean="0"/>
          </a:p>
          <a:p>
            <a:r>
              <a:rPr lang="en-US" b="1" baseline="0" dirty="0" smtClean="0"/>
              <a:t>Fit Testing:</a:t>
            </a:r>
            <a:r>
              <a:rPr lang="en-US" baseline="0" dirty="0" smtClean="0"/>
              <a:t>  Some hearing protection manufacturers make equipment to measure the effectiveness of ear plugs.  This procedure easily measures the effectiveness of a specific plug used in in an individual.  This procedure is not required by OSHA regulations.</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31</a:t>
            </a:fld>
            <a:endParaRPr lang="en-US"/>
          </a:p>
        </p:txBody>
      </p:sp>
    </p:spTree>
    <p:extLst>
      <p:ext uri="{BB962C8B-B14F-4D97-AF65-F5344CB8AC3E}">
        <p14:creationId xmlns:p14="http://schemas.microsoft.com/office/powerpoint/2010/main" val="3072821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Earmuffs</a:t>
            </a:r>
            <a:r>
              <a:rPr lang="en-US" baseline="0" dirty="0" smtClean="0"/>
              <a:t> are common hearing protector devices that enclose the entire external ear.  The primary parts regarding hearing protection are the cups that cover the ears.  These are these are generally constructed of a hard, durable plastic outer shell and are lined with sound dampening materials.  The perimeter of the muff is covered by a cushioning seal, filled with foam or liquid, that forms a seal with the head to prevent sound waves from entering the ear.  The right and left muffs are attached by an adjustable headband.  </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32</a:t>
            </a:fld>
            <a:endParaRPr lang="en-US"/>
          </a:p>
        </p:txBody>
      </p:sp>
    </p:spTree>
    <p:extLst>
      <p:ext uri="{BB962C8B-B14F-4D97-AF65-F5344CB8AC3E}">
        <p14:creationId xmlns:p14="http://schemas.microsoft.com/office/powerpoint/2010/main" val="1172089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all hearing protectors, earmuffs</a:t>
            </a:r>
            <a:r>
              <a:rPr lang="en-US" baseline="0" dirty="0" smtClean="0"/>
              <a:t> have several advantages and disadvantages.</a:t>
            </a:r>
          </a:p>
          <a:p>
            <a:endParaRPr lang="en-US" baseline="0" dirty="0" smtClean="0"/>
          </a:p>
          <a:p>
            <a:r>
              <a:rPr lang="en-US" b="1" baseline="0" dirty="0" smtClean="0"/>
              <a:t>Advantages:</a:t>
            </a:r>
            <a:r>
              <a:rPr lang="en-US" baseline="0" dirty="0" smtClean="0"/>
              <a:t>  Several advantages are presented in the slide.  Of particular significance is the protection against high frequency sounds – they tend to offer better protection than most plugs.  Additionally, muffs are designed to be durable and long lasting.  They are available in passive or active noise attenuation and may be better suited for some work environments than earplugs.</a:t>
            </a:r>
          </a:p>
          <a:p>
            <a:endParaRPr lang="en-US" baseline="0" dirty="0" smtClean="0"/>
          </a:p>
          <a:p>
            <a:r>
              <a:rPr lang="en-US" b="1" baseline="0" dirty="0" smtClean="0"/>
              <a:t>Disadvantages:</a:t>
            </a:r>
            <a:r>
              <a:rPr lang="en-US" baseline="0" dirty="0" smtClean="0"/>
              <a:t>   Muffs are not without disadvantages, they often cost more that earplugs; some users find them heavy/hot or generally uncomfortable to wear, especially in hot environments; they may not fit properly with safety glasses or respirators, and special hardhat attachments must be used in areas where hardhats are required.  Since they are designed to be used repeatedly, over a long period of time, cleaning, inspection, and maintenance concerns must be addressed.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33</a:t>
            </a:fld>
            <a:endParaRPr lang="en-US"/>
          </a:p>
        </p:txBody>
      </p:sp>
    </p:spTree>
    <p:extLst>
      <p:ext uri="{BB962C8B-B14F-4D97-AF65-F5344CB8AC3E}">
        <p14:creationId xmlns:p14="http://schemas.microsoft.com/office/powerpoint/2010/main" val="98403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earmuffs. </a:t>
            </a:r>
          </a:p>
          <a:p>
            <a:endParaRPr lang="en-US" dirty="0" smtClean="0"/>
          </a:p>
          <a:p>
            <a:r>
              <a:rPr lang="en-US" b="1" u="sng" dirty="0" smtClean="0"/>
              <a:t>Please note, these images are for example purposes</a:t>
            </a:r>
            <a:r>
              <a:rPr lang="en-US" b="1" u="sng" baseline="0" dirty="0" smtClean="0"/>
              <a:t> only, and do constitute an endorsement of the products</a:t>
            </a:r>
            <a:endParaRPr lang="en-US" b="1" u="sng" dirty="0"/>
          </a:p>
        </p:txBody>
      </p:sp>
      <p:sp>
        <p:nvSpPr>
          <p:cNvPr id="4" name="Slide Number Placeholder 3"/>
          <p:cNvSpPr>
            <a:spLocks noGrp="1"/>
          </p:cNvSpPr>
          <p:nvPr>
            <p:ph type="sldNum" sz="quarter" idx="10"/>
          </p:nvPr>
        </p:nvSpPr>
        <p:spPr/>
        <p:txBody>
          <a:bodyPr/>
          <a:lstStyle/>
          <a:p>
            <a:fld id="{3B1D492B-E9D3-BB44-9E0F-2301FD336AA1}" type="slidenum">
              <a:rPr lang="en-US" smtClean="0"/>
              <a:t>34</a:t>
            </a:fld>
            <a:endParaRPr lang="en-US"/>
          </a:p>
        </p:txBody>
      </p:sp>
    </p:spTree>
    <p:extLst>
      <p:ext uri="{BB962C8B-B14F-4D97-AF65-F5344CB8AC3E}">
        <p14:creationId xmlns:p14="http://schemas.microsoft.com/office/powerpoint/2010/main" val="3170859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Earplugs function by attenuating sound pressure waves as they descend</a:t>
            </a:r>
            <a:r>
              <a:rPr lang="en-US" baseline="0" dirty="0" smtClean="0"/>
              <a:t> down the auditory canal towards the tympanic membrane (ear drum).  The construction of earplugs does not eliminate all sounds but dampen (reduce the pressure of) sound waves as they pass through the plug’s material and/or chamber created by the plug.  Workers need to be able to hear ambient sound, but not at a level that may cause permanent damage to the </a:t>
            </a:r>
            <a:r>
              <a:rPr lang="en-US" baseline="0" smtClean="0"/>
              <a:t>auditory system.</a:t>
            </a:r>
            <a:endParaRPr lang="en-US" baseline="0" dirty="0" smtClean="0"/>
          </a:p>
          <a:p>
            <a:endParaRPr lang="en-US" baseline="0" dirty="0" smtClean="0"/>
          </a:p>
          <a:p>
            <a:r>
              <a:rPr lang="en-US" baseline="0" dirty="0" smtClean="0"/>
              <a:t>Several different classes of earplugs are available on the market, including: expandable foam, pre-formed silicone rubber, and custom-made.  </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35</a:t>
            </a:fld>
            <a:endParaRPr lang="en-US"/>
          </a:p>
        </p:txBody>
      </p:sp>
    </p:spTree>
    <p:extLst>
      <p:ext uri="{BB962C8B-B14F-4D97-AF65-F5344CB8AC3E}">
        <p14:creationId xmlns:p14="http://schemas.microsoft.com/office/powerpoint/2010/main" val="662758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Formable foam earplugs are commonly used throughout industry.  They are constructed of a compressible foam for easy insertion, the foam then expands to fill the auditory</a:t>
            </a:r>
            <a:r>
              <a:rPr lang="en-US" baseline="0" dirty="0" smtClean="0"/>
              <a:t> canal.  </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36</a:t>
            </a:fld>
            <a:endParaRPr lang="en-US"/>
          </a:p>
        </p:txBody>
      </p:sp>
    </p:spTree>
    <p:extLst>
      <p:ext uri="{BB962C8B-B14F-4D97-AF65-F5344CB8AC3E}">
        <p14:creationId xmlns:p14="http://schemas.microsoft.com/office/powerpoint/2010/main" val="259691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baseline="0" dirty="0" smtClean="0"/>
              <a:t> with instructions for proper donning is presented on the next slide.</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37</a:t>
            </a:fld>
            <a:endParaRPr lang="en-US"/>
          </a:p>
        </p:txBody>
      </p:sp>
    </p:spTree>
    <p:extLst>
      <p:ext uri="{BB962C8B-B14F-4D97-AF65-F5344CB8AC3E}">
        <p14:creationId xmlns:p14="http://schemas.microsoft.com/office/powerpoint/2010/main" val="914862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presented in the slide depict the proper way to insert a formable foam earplug.</a:t>
            </a:r>
            <a:r>
              <a:rPr lang="en-US" baseline="0" dirty="0" smtClean="0"/>
              <a:t>  </a:t>
            </a:r>
          </a:p>
          <a:p>
            <a:endParaRPr lang="en-US" baseline="0" dirty="0" smtClean="0"/>
          </a:p>
          <a:p>
            <a:r>
              <a:rPr lang="en-US" b="1" baseline="0" dirty="0" smtClean="0"/>
              <a:t>Step 1:</a:t>
            </a:r>
            <a:r>
              <a:rPr lang="en-US" baseline="0" dirty="0" smtClean="0"/>
              <a:t>  The earplug must be compressed and rolled into a somewhat thin, firm cylinder to facilitate insertion into the auditory canal.</a:t>
            </a:r>
          </a:p>
          <a:p>
            <a:endParaRPr lang="en-US" baseline="0" dirty="0" smtClean="0"/>
          </a:p>
          <a:p>
            <a:r>
              <a:rPr lang="en-US" b="1" baseline="0" dirty="0" smtClean="0"/>
              <a:t>Step 2:</a:t>
            </a:r>
            <a:r>
              <a:rPr lang="en-US" baseline="0" dirty="0" smtClean="0"/>
              <a:t>  Pulling the outer ear up and back will help straighten and open the auditory canal, this will improve the ease at which the earplug slides into the canal.  Then insert the compressed earplug.  It may take some practice to determine the best angle an individual must pull the ear to achieve the best earplug fit</a:t>
            </a:r>
          </a:p>
          <a:p>
            <a:endParaRPr lang="en-US" baseline="0" dirty="0" smtClean="0"/>
          </a:p>
          <a:p>
            <a:r>
              <a:rPr lang="en-US" b="1" baseline="0" dirty="0" smtClean="0"/>
              <a:t>Step 3:</a:t>
            </a:r>
            <a:r>
              <a:rPr lang="en-US" baseline="0" dirty="0" smtClean="0"/>
              <a:t>  The inserted earplug should be held in place while it expands to prevent it from backing out of the ear canal.  Once it fully expands the fit should be secure.  Sounds should be muffled with a good fit.</a:t>
            </a:r>
          </a:p>
          <a:p>
            <a:endParaRPr lang="en-US" baseline="0" dirty="0" smtClean="0"/>
          </a:p>
          <a:p>
            <a:r>
              <a:rPr lang="en-US" b="1" baseline="0" dirty="0" smtClean="0"/>
              <a:t>Note: Images obtained from the NIOSH website</a:t>
            </a:r>
            <a:endParaRPr lang="en-US" b="1" dirty="0"/>
          </a:p>
        </p:txBody>
      </p:sp>
      <p:sp>
        <p:nvSpPr>
          <p:cNvPr id="4" name="Slide Number Placeholder 3"/>
          <p:cNvSpPr>
            <a:spLocks noGrp="1"/>
          </p:cNvSpPr>
          <p:nvPr>
            <p:ph type="sldNum" sz="quarter" idx="10"/>
          </p:nvPr>
        </p:nvSpPr>
        <p:spPr/>
        <p:txBody>
          <a:bodyPr/>
          <a:lstStyle/>
          <a:p>
            <a:fld id="{3B1D492B-E9D3-BB44-9E0F-2301FD336AA1}" type="slidenum">
              <a:rPr lang="en-US" smtClean="0"/>
              <a:t>38</a:t>
            </a:fld>
            <a:endParaRPr lang="en-US"/>
          </a:p>
        </p:txBody>
      </p:sp>
    </p:spTree>
    <p:extLst>
      <p:ext uri="{BB962C8B-B14F-4D97-AF65-F5344CB8AC3E}">
        <p14:creationId xmlns:p14="http://schemas.microsoft.com/office/powerpoint/2010/main" val="2483982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Formable-foam</a:t>
            </a:r>
            <a:r>
              <a:rPr lang="en-US" baseline="0" dirty="0" smtClean="0"/>
              <a:t> earplugs are probably the most common type of earplug used in industry.  They come in a variety of shapes, sizes, and colors to appeal to workers; cover a range of noise reduction ratings; are inexpensive and disposable; and most workers find them comfortable.  </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39</a:t>
            </a:fld>
            <a:endParaRPr lang="en-US"/>
          </a:p>
        </p:txBody>
      </p:sp>
    </p:spTree>
    <p:extLst>
      <p:ext uri="{BB962C8B-B14F-4D97-AF65-F5344CB8AC3E}">
        <p14:creationId xmlns:p14="http://schemas.microsoft.com/office/powerpoint/2010/main" val="351256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j-lt"/>
              </a:rPr>
              <a:t>The primary purpose</a:t>
            </a:r>
            <a:r>
              <a:rPr lang="en-US" baseline="0" dirty="0" smtClean="0">
                <a:latin typeface="+mj-lt"/>
              </a:rPr>
              <a:t> of this presentations is the prevention of occupationally-related noise-induced hearing loss.  Several related/support topics will be discussed, as needed, to better define the primary topic. </a:t>
            </a:r>
            <a:endParaRPr lang="en-US" dirty="0">
              <a:latin typeface="+mj-lt"/>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4</a:t>
            </a:fld>
            <a:endParaRPr lang="en-US"/>
          </a:p>
        </p:txBody>
      </p:sp>
    </p:spTree>
    <p:extLst>
      <p:ext uri="{BB962C8B-B14F-4D97-AF65-F5344CB8AC3E}">
        <p14:creationId xmlns:p14="http://schemas.microsoft.com/office/powerpoint/2010/main" val="2153696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foam</a:t>
            </a:r>
            <a:r>
              <a:rPr lang="en-US" baseline="0" dirty="0" smtClean="0"/>
              <a:t> earplugs</a:t>
            </a:r>
            <a:r>
              <a:rPr lang="en-US" dirty="0" smtClean="0"/>
              <a:t>. </a:t>
            </a:r>
          </a:p>
          <a:p>
            <a:endParaRPr lang="en-US" dirty="0" smtClean="0"/>
          </a:p>
          <a:p>
            <a:r>
              <a:rPr lang="en-US" dirty="0" smtClean="0"/>
              <a:t>Note:  Earplugs with two colors</a:t>
            </a:r>
            <a:r>
              <a:rPr lang="en-US" baseline="0" dirty="0" smtClean="0"/>
              <a:t> (ends of matching color and different center color) are designed to show proper insertion, the center colored band should be completely in the ear canal and not visible when the plug is properly inserted.  </a:t>
            </a:r>
            <a:endParaRPr lang="en-US" dirty="0" smtClean="0"/>
          </a:p>
          <a:p>
            <a:endParaRPr lang="en-US" dirty="0" smtClean="0"/>
          </a:p>
          <a:p>
            <a:r>
              <a:rPr lang="en-US" b="1" u="sng" dirty="0" smtClean="0"/>
              <a:t>Please note, these images are for example purposes</a:t>
            </a:r>
            <a:r>
              <a:rPr lang="en-US" b="1" u="sng" baseline="0" dirty="0" smtClean="0"/>
              <a:t> only, and do constitute an endorsement of the products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40</a:t>
            </a:fld>
            <a:endParaRPr lang="en-US"/>
          </a:p>
        </p:txBody>
      </p:sp>
    </p:spTree>
    <p:extLst>
      <p:ext uri="{BB962C8B-B14F-4D97-AF65-F5344CB8AC3E}">
        <p14:creationId xmlns:p14="http://schemas.microsoft.com/office/powerpoint/2010/main" val="2681633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Pre-formed earplugs are as common as foam</a:t>
            </a:r>
            <a:r>
              <a:rPr lang="en-US" baseline="0" dirty="0" smtClean="0"/>
              <a:t> plugs in the workplace.  Many employers include several types of pre-formed plugs in their selection of plugs for employees.  Some employees prefer this style of plug, and in some environments it may be a more desirable choice of plug.</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41</a:t>
            </a:fld>
            <a:endParaRPr lang="en-US"/>
          </a:p>
        </p:txBody>
      </p:sp>
    </p:spTree>
    <p:extLst>
      <p:ext uri="{BB962C8B-B14F-4D97-AF65-F5344CB8AC3E}">
        <p14:creationId xmlns:p14="http://schemas.microsoft.com/office/powerpoint/2010/main" val="3219393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Fitting/inserting pre-formed earplugs is very similar to the insertion of foam</a:t>
            </a:r>
            <a:r>
              <a:rPr lang="en-US" baseline="0" dirty="0" smtClean="0"/>
              <a:t> earplugs (as presented in slide 36), the only difference is that the plug does not need to be compressed before insertion.</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42</a:t>
            </a:fld>
            <a:endParaRPr lang="en-US"/>
          </a:p>
        </p:txBody>
      </p:sp>
    </p:spTree>
    <p:extLst>
      <p:ext uri="{BB962C8B-B14F-4D97-AF65-F5344CB8AC3E}">
        <p14:creationId xmlns:p14="http://schemas.microsoft.com/office/powerpoint/2010/main" val="3925900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pre-formed</a:t>
            </a:r>
            <a:r>
              <a:rPr lang="en-US" baseline="0" dirty="0" smtClean="0"/>
              <a:t> earplugs</a:t>
            </a:r>
            <a:r>
              <a:rPr lang="en-US" dirty="0" smtClean="0"/>
              <a:t>. </a:t>
            </a:r>
          </a:p>
          <a:p>
            <a:endParaRPr lang="en-US" dirty="0" smtClean="0"/>
          </a:p>
          <a:p>
            <a:r>
              <a:rPr lang="en-US" b="1" u="sng" dirty="0" smtClean="0"/>
              <a:t>Please note, these images are for example purposes</a:t>
            </a:r>
            <a:r>
              <a:rPr lang="en-US" b="1" u="sng" baseline="0" dirty="0" smtClean="0"/>
              <a:t> only, and do constitute an endorsement of the products</a:t>
            </a:r>
            <a:endParaRPr lang="en-US" b="1" u="sng"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44</a:t>
            </a:fld>
            <a:endParaRPr lang="en-US"/>
          </a:p>
        </p:txBody>
      </p:sp>
    </p:spTree>
    <p:extLst>
      <p:ext uri="{BB962C8B-B14F-4D97-AF65-F5344CB8AC3E}">
        <p14:creationId xmlns:p14="http://schemas.microsoft.com/office/powerpoint/2010/main" val="3710156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“Canal caps” is a commonly used term that covers semi-aural</a:t>
            </a:r>
            <a:r>
              <a:rPr lang="en-US" baseline="0" dirty="0" smtClean="0"/>
              <a:t> and inner-aural, banded hearing protectors.  They </a:t>
            </a:r>
            <a:r>
              <a:rPr lang="en-US" dirty="0" smtClean="0"/>
              <a:t>are kind of a cross between earplugs and earmuffs.  They have a thin</a:t>
            </a:r>
            <a:r>
              <a:rPr lang="en-US" baseline="0" dirty="0" smtClean="0"/>
              <a:t> headband with tips that are similar to earplugs.  The tips are not typically inserted deeply in the auditory canal.  Instead they fill entrance of the canal, an area of the ear known as the concha.</a:t>
            </a:r>
          </a:p>
        </p:txBody>
      </p:sp>
      <p:sp>
        <p:nvSpPr>
          <p:cNvPr id="4" name="Slide Number Placeholder 3"/>
          <p:cNvSpPr>
            <a:spLocks noGrp="1"/>
          </p:cNvSpPr>
          <p:nvPr>
            <p:ph type="sldNum" sz="quarter" idx="10"/>
          </p:nvPr>
        </p:nvSpPr>
        <p:spPr/>
        <p:txBody>
          <a:bodyPr/>
          <a:lstStyle/>
          <a:p>
            <a:fld id="{3B1D492B-E9D3-BB44-9E0F-2301FD336AA1}" type="slidenum">
              <a:rPr lang="en-US" smtClean="0"/>
              <a:t>45</a:t>
            </a:fld>
            <a:endParaRPr lang="en-US"/>
          </a:p>
        </p:txBody>
      </p:sp>
    </p:spTree>
    <p:extLst>
      <p:ext uri="{BB962C8B-B14F-4D97-AF65-F5344CB8AC3E}">
        <p14:creationId xmlns:p14="http://schemas.microsoft.com/office/powerpoint/2010/main" val="136527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Advantages:  </a:t>
            </a:r>
            <a:r>
              <a:rPr lang="en-US" dirty="0" smtClean="0"/>
              <a:t>Canal caps have some advantages, including: light weight, inexpensive, various NRRs, and reusable.  These benefits may make them more desirable for workers</a:t>
            </a:r>
            <a:r>
              <a:rPr lang="en-US" baseline="0" dirty="0" smtClean="0"/>
              <a:t> that do not spend the entire workday in a high noise environment, but move in and out of noisy areas that require them to don and doff hearing protectors regularly.</a:t>
            </a:r>
            <a:r>
              <a:rPr lang="en-US" dirty="0" smtClean="0"/>
              <a:t> </a:t>
            </a:r>
          </a:p>
          <a:p>
            <a:endParaRPr lang="en-US" dirty="0" smtClean="0"/>
          </a:p>
          <a:p>
            <a:r>
              <a:rPr lang="en-US" b="1" dirty="0" smtClean="0"/>
              <a:t>Disadvantages:  </a:t>
            </a:r>
            <a:r>
              <a:rPr lang="en-US" dirty="0" smtClean="0"/>
              <a:t>these devices have some disadvantages that may</a:t>
            </a:r>
            <a:r>
              <a:rPr lang="en-US" baseline="0" dirty="0" smtClean="0"/>
              <a:t> make their use less desirable, including cost, lower NRRs, and fitting issues.  Due to the NRRs that are typically lower than plugs and muffs, they may not be suited for full-shift use.  They are generally more expensive than earplugs but are often less expensive than quality muffs.</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46</a:t>
            </a:fld>
            <a:endParaRPr lang="en-US"/>
          </a:p>
        </p:txBody>
      </p:sp>
    </p:spTree>
    <p:extLst>
      <p:ext uri="{BB962C8B-B14F-4D97-AF65-F5344CB8AC3E}">
        <p14:creationId xmlns:p14="http://schemas.microsoft.com/office/powerpoint/2010/main" val="2345606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canal</a:t>
            </a:r>
            <a:r>
              <a:rPr lang="en-US" baseline="0" dirty="0" smtClean="0"/>
              <a:t> cap hearing protectors</a:t>
            </a:r>
            <a:r>
              <a:rPr lang="en-US" dirty="0" smtClean="0"/>
              <a:t>. </a:t>
            </a:r>
          </a:p>
          <a:p>
            <a:endParaRPr lang="en-US" dirty="0" smtClean="0"/>
          </a:p>
          <a:p>
            <a:r>
              <a:rPr lang="en-US" b="1" u="sng" dirty="0" smtClean="0"/>
              <a:t>Please note, these images are for example purposes</a:t>
            </a:r>
            <a:r>
              <a:rPr lang="en-US" b="1" u="sng" baseline="0" dirty="0" smtClean="0"/>
              <a:t> only, and do constitute an endorsement of the products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47</a:t>
            </a:fld>
            <a:endParaRPr lang="en-US"/>
          </a:p>
        </p:txBody>
      </p:sp>
    </p:spTree>
    <p:extLst>
      <p:ext uri="{BB962C8B-B14F-4D97-AF65-F5344CB8AC3E}">
        <p14:creationId xmlns:p14="http://schemas.microsoft.com/office/powerpoint/2010/main" val="1062643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 molded earplugs are molded</a:t>
            </a:r>
            <a:r>
              <a:rPr lang="en-US" baseline="0" dirty="0" smtClean="0"/>
              <a:t> for each individual from their ears.</a:t>
            </a:r>
          </a:p>
          <a:p>
            <a:endParaRPr lang="en-US" baseline="0" dirty="0" smtClean="0"/>
          </a:p>
          <a:p>
            <a:r>
              <a:rPr lang="en-US" b="1" baseline="0" dirty="0" smtClean="0"/>
              <a:t>Commercially</a:t>
            </a:r>
            <a:r>
              <a:rPr lang="en-US" baseline="0" dirty="0" smtClean="0"/>
              <a:t> prepared custom hearing protectors are often made by audiologist’s offices, hearing aid companies, or others.  Typically, a wax model is made from each ear, the model is then used to create a mold.  The mold is used to make a custom set of silicone/rubber ear plugs.</a:t>
            </a:r>
          </a:p>
          <a:p>
            <a:endParaRPr lang="en-US" baseline="0" dirty="0" smtClean="0"/>
          </a:p>
          <a:p>
            <a:r>
              <a:rPr lang="en-US" b="1" baseline="0" dirty="0" smtClean="0"/>
              <a:t>Self-made</a:t>
            </a:r>
            <a:r>
              <a:rPr lang="en-US" baseline="0" dirty="0" smtClean="0"/>
              <a:t> custom molded hearing protector kits can be purchased from numerous outlets.  The process typically involves mixing two soft, putty-like compounds that are then pressed into the concha (part of ear leading to canal) and opening of the canal.  The material is allowed to cure into firm, but pliable earplug.  </a:t>
            </a:r>
          </a:p>
          <a:p>
            <a:endParaRPr lang="en-US" baseline="0" dirty="0" smtClean="0"/>
          </a:p>
          <a:p>
            <a:r>
              <a:rPr lang="en-US" b="1" baseline="0" dirty="0" smtClean="0"/>
              <a:t>Noise Reduction Rating:</a:t>
            </a:r>
            <a:r>
              <a:rPr lang="en-US" baseline="0" dirty="0" smtClean="0"/>
              <a:t>  Custom molded earplugs can have very high NRRs, especially those that are professionally produced.  However, self-made custom plugs have the potential to be formed incorrectly and have leaks through which sound pressure can enter.</a:t>
            </a:r>
          </a:p>
          <a:p>
            <a:endParaRPr lang="en-US" baseline="0" dirty="0" smtClean="0"/>
          </a:p>
          <a:p>
            <a:r>
              <a:rPr lang="en-US" baseline="0" dirty="0" smtClean="0"/>
              <a:t>Reusable and durable:  With proper care and cleaning, professionally-made custom earplugs will offer adequate protection for the user over a long period of time.</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48</a:t>
            </a:fld>
            <a:endParaRPr lang="en-US"/>
          </a:p>
        </p:txBody>
      </p:sp>
    </p:spTree>
    <p:extLst>
      <p:ext uri="{BB962C8B-B14F-4D97-AF65-F5344CB8AC3E}">
        <p14:creationId xmlns:p14="http://schemas.microsoft.com/office/powerpoint/2010/main" val="172357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Duel Hearing Protection:  </a:t>
            </a:r>
            <a:r>
              <a:rPr lang="en-US" dirty="0" smtClean="0"/>
              <a:t>This is the use of two</a:t>
            </a:r>
            <a:r>
              <a:rPr lang="en-US" baseline="0" dirty="0" smtClean="0"/>
              <a:t> different hearing protectors (earplugs and muffs) in tandem to offer better protection in higher noise environments.  Duel protection is often used when noise levels exceed 100 </a:t>
            </a:r>
            <a:r>
              <a:rPr lang="en-US" baseline="0" dirty="0" err="1" smtClean="0"/>
              <a:t>dBA</a:t>
            </a:r>
            <a:r>
              <a:rPr lang="en-US" baseline="0" dirty="0" smtClean="0"/>
              <a:t> or 105 </a:t>
            </a:r>
            <a:r>
              <a:rPr lang="en-US" baseline="0" dirty="0" err="1" smtClean="0"/>
              <a:t>dBA</a:t>
            </a:r>
            <a:r>
              <a:rPr lang="en-US" baseline="0" dirty="0" smtClean="0"/>
              <a:t>, however, there are limitations to the effectiveness of duel protection in preventing hearing loss.</a:t>
            </a:r>
          </a:p>
          <a:p>
            <a:endParaRPr lang="en-US" baseline="0" dirty="0" smtClean="0"/>
          </a:p>
          <a:p>
            <a:r>
              <a:rPr lang="en-US" b="1" baseline="0" dirty="0" smtClean="0"/>
              <a:t>Limitations:  </a:t>
            </a:r>
            <a:r>
              <a:rPr lang="en-US" b="0" baseline="0" dirty="0" smtClean="0"/>
              <a:t>The effectiveness of duel hearing protection is limited by the bone conduction associated with extremely loud noise.  When workers are exposed to continual sounds in excess of 120 </a:t>
            </a:r>
            <a:r>
              <a:rPr lang="en-US" b="0" baseline="0" dirty="0" err="1" smtClean="0"/>
              <a:t>dBA</a:t>
            </a:r>
            <a:r>
              <a:rPr lang="en-US" b="0" baseline="0" dirty="0" smtClean="0"/>
              <a:t> or higher, the implementation of engineering controls to reduce noise levels is highly recommended in lieu of relying solely on duel hearing protection.  </a:t>
            </a:r>
            <a:endParaRPr lang="en-US" b="1" baseline="0" dirty="0" smtClean="0"/>
          </a:p>
          <a:p>
            <a:endParaRPr lang="en-US" baseline="0" dirty="0" smtClean="0"/>
          </a:p>
          <a:p>
            <a:r>
              <a:rPr lang="en-US" b="1" baseline="0" dirty="0" smtClean="0"/>
              <a:t>Bone Conduction: </a:t>
            </a:r>
            <a:r>
              <a:rPr lang="en-US" baseline="0" dirty="0" smtClean="0"/>
              <a:t>This is when sound pressure waves are passed from the air into the bones of the skull (especially the jaw), the vibrations reach/vibrate the inner ear and are interpreted as sound.  This capability can be used for hearing exams and is used for “bone-conduction” headphones.  However, in workers exposed to extremely loud noises, bone conduction can lead to hearing loss, even if duel hearing protector NRR appear to be adequately protective.  Some data indicates that bone conduction from long-term exposure to sounds as low as 105 </a:t>
            </a:r>
            <a:r>
              <a:rPr lang="en-US" baseline="0" dirty="0" err="1" smtClean="0"/>
              <a:t>dBA</a:t>
            </a:r>
            <a:r>
              <a:rPr lang="en-US" baseline="0" dirty="0" smtClean="0"/>
              <a:t> can lead to hearing loss due to bone conduction.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49</a:t>
            </a:fld>
            <a:endParaRPr lang="en-US"/>
          </a:p>
        </p:txBody>
      </p:sp>
    </p:spTree>
    <p:extLst>
      <p:ext uri="{BB962C8B-B14F-4D97-AF65-F5344CB8AC3E}">
        <p14:creationId xmlns:p14="http://schemas.microsoft.com/office/powerpoint/2010/main" val="2080216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Mechanical hearing protectors:</a:t>
            </a:r>
            <a:r>
              <a:rPr lang="en-US" dirty="0" smtClean="0"/>
              <a:t>  These types of hearing protectors are battery operated.  They use technology (microphones,</a:t>
            </a:r>
            <a:r>
              <a:rPr lang="en-US" baseline="0" dirty="0" smtClean="0"/>
              <a:t> processors, and amplifiers) to eliminate, reduce, or increase ambient sounds.  </a:t>
            </a:r>
          </a:p>
          <a:p>
            <a:endParaRPr lang="en-US" baseline="0" dirty="0" smtClean="0"/>
          </a:p>
          <a:p>
            <a:r>
              <a:rPr lang="en-US" b="1" baseline="0" dirty="0" smtClean="0"/>
              <a:t>Active sound cancellation:</a:t>
            </a:r>
            <a:r>
              <a:rPr lang="en-US" baseline="0" dirty="0" smtClean="0"/>
              <a:t>  This type of hearing protector analyzes the ambient sound, then creates an inverse sound wave.  The two waves cancel each other and the result no or much less noise.</a:t>
            </a:r>
          </a:p>
          <a:p>
            <a:endParaRPr lang="en-US" baseline="0" dirty="0" smtClean="0"/>
          </a:p>
          <a:p>
            <a:r>
              <a:rPr lang="en-US" b="1" dirty="0" smtClean="0"/>
              <a:t>Electronic Hearing Protection:</a:t>
            </a:r>
            <a:r>
              <a:rPr lang="en-US" dirty="0" smtClean="0"/>
              <a:t>  This type of mechanical protection utilizes the</a:t>
            </a:r>
            <a:r>
              <a:rPr lang="en-US" baseline="0" dirty="0" smtClean="0"/>
              <a:t> </a:t>
            </a:r>
            <a:r>
              <a:rPr lang="en-US" dirty="0" smtClean="0"/>
              <a:t>typical sound isolation earplugs or earmuffs</a:t>
            </a:r>
            <a:r>
              <a:rPr lang="en-US" baseline="0" dirty="0" smtClean="0"/>
              <a:t> that have special electronics built into them.  They have a microphone and processor to measure sound outside the protector, and a volume control to transmit the appropriate level sound into the ear.  These devices are designed to reduce loud sounds and increase low sounds.</a:t>
            </a:r>
            <a:endParaRPr lang="en-US" dirty="0" smtClean="0"/>
          </a:p>
          <a:p>
            <a:endParaRPr lang="en-US" dirty="0" smtClean="0"/>
          </a:p>
          <a:p>
            <a:r>
              <a:rPr lang="en-US" baseline="0" dirty="0" smtClean="0"/>
              <a:t>These technologies can be used with earplug and earmuff hearing protectors.  Additionally, some electronic hearing protectors can be coupled with communication systems to permit worker communications while controlling potential noise exposures.</a:t>
            </a:r>
          </a:p>
          <a:p>
            <a:endParaRPr lang="en-US" baseline="0" dirty="0" smtClean="0"/>
          </a:p>
          <a:p>
            <a:r>
              <a:rPr lang="en-US" baseline="0" dirty="0" smtClean="0"/>
              <a:t>A disadvantage for these devices is cost.  They can cost $100 to over $300.</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50</a:t>
            </a:fld>
            <a:endParaRPr lang="en-US"/>
          </a:p>
        </p:txBody>
      </p:sp>
    </p:spTree>
    <p:extLst>
      <p:ext uri="{BB962C8B-B14F-4D97-AF65-F5344CB8AC3E}">
        <p14:creationId xmlns:p14="http://schemas.microsoft.com/office/powerpoint/2010/main" val="176576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j-lt"/>
              </a:rPr>
              <a:t>Workers</a:t>
            </a:r>
            <a:r>
              <a:rPr lang="en-US" baseline="0" dirty="0" smtClean="0">
                <a:latin typeface="+mj-lt"/>
              </a:rPr>
              <a:t> are entitled to safe and healthful working conditions, these are conditions that do not pose a risk of serious or recognized safety and health hazards.  The OSH Act provides workers with the right to ask OSHA to inspect their workplace without fear retaliation and/or discrimination; receive information and training about existing hazards, and methods used to control these hazards.  Additionally, the OSH Act provides workers the right to ask for heath and safety information applicable to their workplace; including industrial hygiene survey results and other workplace hazard testing data, copies of OSHA standards that apply to their workplace, the opportunity to review work-related injury and illness records, and access to their medical records.</a:t>
            </a:r>
            <a:endParaRPr lang="en-US" dirty="0">
              <a:latin typeface="+mj-lt"/>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5</a:t>
            </a:fld>
            <a:endParaRPr lang="en-US"/>
          </a:p>
        </p:txBody>
      </p:sp>
    </p:spTree>
    <p:extLst>
      <p:ext uri="{BB962C8B-B14F-4D97-AF65-F5344CB8AC3E}">
        <p14:creationId xmlns:p14="http://schemas.microsoft.com/office/powerpoint/2010/main" val="2350485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electronic</a:t>
            </a:r>
            <a:r>
              <a:rPr lang="en-US" baseline="0" dirty="0" smtClean="0"/>
              <a:t> hearing protectors</a:t>
            </a:r>
            <a:r>
              <a:rPr lang="en-US" dirty="0" smtClean="0"/>
              <a:t>. </a:t>
            </a:r>
          </a:p>
          <a:p>
            <a:endParaRPr lang="en-US" dirty="0" smtClean="0"/>
          </a:p>
          <a:p>
            <a:endParaRPr lang="en-US" dirty="0" smtClean="0"/>
          </a:p>
          <a:p>
            <a:r>
              <a:rPr lang="en-US" b="1" u="sng" dirty="0" smtClean="0"/>
              <a:t>Please note, these images are for example purposes</a:t>
            </a:r>
            <a:r>
              <a:rPr lang="en-US" b="1" u="sng" baseline="0" dirty="0" smtClean="0"/>
              <a:t> only, and do constitute an endorsement of the products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51</a:t>
            </a:fld>
            <a:endParaRPr lang="en-US"/>
          </a:p>
        </p:txBody>
      </p:sp>
    </p:spTree>
    <p:extLst>
      <p:ext uri="{BB962C8B-B14F-4D97-AF65-F5344CB8AC3E}">
        <p14:creationId xmlns:p14="http://schemas.microsoft.com/office/powerpoint/2010/main" val="3377555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Hearing is a very important part of our daily lives</a:t>
            </a:r>
            <a:r>
              <a:rPr lang="en-US" baseline="0" dirty="0" smtClean="0"/>
              <a:t> that is often taken for granted until significant damage has occurred.  Complete or partial hearing loss does not have to be part of working in industry.  The use of proper controls can reduce risks of hearing loss, and routine evaluations of workers’ hearing sensitivity can identify potential hearing changes before they become significant.  An effective Hearing Conservation program must include management and employees working together to utilize the best practices for protecting worker hearing.</a:t>
            </a:r>
            <a:endParaRPr lang="en-US" dirty="0"/>
          </a:p>
        </p:txBody>
      </p:sp>
      <p:sp>
        <p:nvSpPr>
          <p:cNvPr id="4" name="Slide Number Placeholder 3"/>
          <p:cNvSpPr>
            <a:spLocks noGrp="1"/>
          </p:cNvSpPr>
          <p:nvPr>
            <p:ph type="sldNum" sz="quarter" idx="10"/>
          </p:nvPr>
        </p:nvSpPr>
        <p:spPr/>
        <p:txBody>
          <a:bodyPr/>
          <a:lstStyle/>
          <a:p>
            <a:fld id="{3B1D492B-E9D3-BB44-9E0F-2301FD336AA1}" type="slidenum">
              <a:rPr lang="en-US" smtClean="0"/>
              <a:t>52</a:t>
            </a:fld>
            <a:endParaRPr lang="en-US"/>
          </a:p>
        </p:txBody>
      </p:sp>
    </p:spTree>
    <p:extLst>
      <p:ext uri="{BB962C8B-B14F-4D97-AF65-F5344CB8AC3E}">
        <p14:creationId xmlns:p14="http://schemas.microsoft.com/office/powerpoint/2010/main" val="163378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88276">
              <a:lnSpc>
                <a:spcPct val="90000"/>
              </a:lnSpc>
              <a:defRPr/>
            </a:pPr>
            <a:r>
              <a:rPr lang="en-US" dirty="0" smtClean="0">
                <a:latin typeface="+mj-lt"/>
              </a:rPr>
              <a:t>Workers may file a complaint with OSHA if the employer retaliates by taking unfavorable personnel action against them because workers are engaged in </a:t>
            </a:r>
            <a:r>
              <a:rPr lang="en-US" b="1" dirty="0" smtClean="0">
                <a:latin typeface="+mj-lt"/>
              </a:rPr>
              <a:t>protected activity </a:t>
            </a:r>
            <a:r>
              <a:rPr lang="en-US" dirty="0" smtClean="0">
                <a:latin typeface="+mj-lt"/>
              </a:rPr>
              <a:t>relating to workplace safety or health, asbestos in schools, cargo containers, airline, commercial motor carrier, consumer product, environmental, financial reform, food safety, health insurance reform, nuclear, pipeline, public transportation agency, railroad, maritime, motor vehicle safety, and securities laws. </a:t>
            </a:r>
          </a:p>
          <a:p>
            <a:pPr algn="just" eaLnBrk="1" hangingPunct="1">
              <a:lnSpc>
                <a:spcPct val="90000"/>
              </a:lnSpc>
            </a:pPr>
            <a:endParaRPr lang="en-US" altLang="en-US" b="1" dirty="0" smtClean="0">
              <a:solidFill>
                <a:schemeClr val="tx2"/>
              </a:solidFill>
              <a:latin typeface="+mj-lt"/>
              <a:ea typeface="ＭＳ Ｐゴシック" panose="020B0600070205080204" pitchFamily="34" charset="-128"/>
            </a:endParaRPr>
          </a:p>
          <a:p>
            <a:pPr algn="just" eaLnBrk="1" hangingPunct="1">
              <a:lnSpc>
                <a:spcPct val="90000"/>
              </a:lnSpc>
            </a:pPr>
            <a:r>
              <a:rPr lang="en-US" altLang="en-US" b="1" dirty="0" smtClean="0">
                <a:latin typeface="+mj-lt"/>
                <a:ea typeface="ＭＳ Ｐゴシック" panose="020B0600070205080204" pitchFamily="34" charset="-128"/>
              </a:rPr>
              <a:t>Employers cannot punish workers in any way for:</a:t>
            </a:r>
          </a:p>
          <a:p>
            <a:pPr lvl="1" algn="just" eaLnBrk="1" hangingPunct="1">
              <a:lnSpc>
                <a:spcPct val="90000"/>
              </a:lnSpc>
              <a:buFontTx/>
              <a:buChar char="•"/>
            </a:pPr>
            <a:r>
              <a:rPr lang="en-US" altLang="en-US" dirty="0" smtClean="0">
                <a:latin typeface="+mj-lt"/>
                <a:ea typeface="ＭＳ Ｐゴシック" panose="020B0600070205080204" pitchFamily="34" charset="-128"/>
              </a:rPr>
              <a:t> Reporting an injury or illness;</a:t>
            </a:r>
          </a:p>
          <a:p>
            <a:pPr lvl="1" algn="just" eaLnBrk="1" hangingPunct="1">
              <a:lnSpc>
                <a:spcPct val="90000"/>
              </a:lnSpc>
              <a:buFontTx/>
              <a:buChar char="•"/>
            </a:pPr>
            <a:r>
              <a:rPr lang="en-US" altLang="en-US" dirty="0" smtClean="0">
                <a:latin typeface="+mj-lt"/>
                <a:ea typeface="ＭＳ Ｐゴシック" panose="020B0600070205080204" pitchFamily="34" charset="-128"/>
              </a:rPr>
              <a:t> Complaining to your employer, union, OSHA or other agencies about safety and health problems;</a:t>
            </a:r>
          </a:p>
          <a:p>
            <a:pPr lvl="1" algn="just" eaLnBrk="1" hangingPunct="1">
              <a:lnSpc>
                <a:spcPct val="90000"/>
              </a:lnSpc>
              <a:buFontTx/>
              <a:buChar char="•"/>
            </a:pPr>
            <a:r>
              <a:rPr lang="en-US" altLang="en-US" dirty="0" smtClean="0">
                <a:latin typeface="+mj-lt"/>
                <a:ea typeface="ＭＳ Ｐゴシック" panose="020B0600070205080204" pitchFamily="34" charset="-128"/>
              </a:rPr>
              <a:t> Filing safety and health grievances;</a:t>
            </a:r>
          </a:p>
          <a:p>
            <a:pPr lvl="1" algn="just" eaLnBrk="1" hangingPunct="1">
              <a:lnSpc>
                <a:spcPct val="90000"/>
              </a:lnSpc>
              <a:buFontTx/>
              <a:buChar char="•"/>
            </a:pPr>
            <a:r>
              <a:rPr lang="en-US" altLang="en-US" dirty="0" smtClean="0">
                <a:latin typeface="+mj-lt"/>
                <a:ea typeface="ＭＳ Ｐゴシック" panose="020B0600070205080204" pitchFamily="34" charset="-128"/>
              </a:rPr>
              <a:t> Participating in safety and health committees; or</a:t>
            </a:r>
          </a:p>
          <a:p>
            <a:pPr lvl="1" algn="just" eaLnBrk="1" hangingPunct="1">
              <a:lnSpc>
                <a:spcPct val="90000"/>
              </a:lnSpc>
              <a:buFontTx/>
              <a:buChar char="•"/>
            </a:pPr>
            <a:r>
              <a:rPr lang="en-US" altLang="en-US" dirty="0" smtClean="0">
                <a:latin typeface="+mj-lt"/>
                <a:ea typeface="ＭＳ Ｐゴシック" panose="020B0600070205080204" pitchFamily="34" charset="-128"/>
              </a:rPr>
              <a:t> Participating in OSHA inspections and other OSHA-related activities</a:t>
            </a:r>
            <a:r>
              <a:rPr lang="en-US" altLang="en-US" dirty="0" smtClean="0">
                <a:solidFill>
                  <a:schemeClr val="tx2"/>
                </a:solidFill>
                <a:latin typeface="+mj-lt"/>
                <a:ea typeface="ＭＳ Ｐゴシック" panose="020B0600070205080204" pitchFamily="34" charset="-128"/>
              </a:rPr>
              <a:t>.</a:t>
            </a:r>
            <a:endParaRPr lang="en-US" dirty="0" smtClean="0">
              <a:latin typeface="+mj-lt"/>
              <a:ea typeface="ＭＳ Ｐゴシック" charset="-128"/>
              <a:cs typeface="ＭＳ Ｐゴシック" charset="-128"/>
            </a:endParaRPr>
          </a:p>
          <a:p>
            <a:pPr algn="just" defTabSz="988276">
              <a:lnSpc>
                <a:spcPct val="90000"/>
              </a:lnSpc>
              <a:defRPr/>
            </a:pPr>
            <a:endParaRPr lang="en-US" dirty="0" smtClean="0">
              <a:latin typeface="+mj-lt"/>
              <a:ea typeface="ＭＳ Ｐゴシック" charset="-128"/>
              <a:cs typeface="ＭＳ Ｐゴシック" charset="-128"/>
            </a:endParaRPr>
          </a:p>
          <a:p>
            <a:pPr algn="just" defTabSz="988276">
              <a:lnSpc>
                <a:spcPct val="90000"/>
              </a:lnSpc>
              <a:defRPr/>
            </a:pPr>
            <a:r>
              <a:rPr lang="en-US" dirty="0" smtClean="0">
                <a:latin typeface="+mj-lt"/>
                <a:ea typeface="ＭＳ Ｐゴシック" charset="-128"/>
                <a:cs typeface="ＭＳ Ｐゴシック" charset="-128"/>
              </a:rPr>
              <a:t>If it is believed that the employer retaliated against the worker because of exercising his/her legal rights as an employee, the worker must contact OSHA as soon as possible. the complaints must be filed within the legal time limits. An employee can file a complaint with OSHA by visiting or calling the local OSHA office or sending a written complaint to the closest OSHA regional or area office. Written complaints may be filed by facsimile, electronic communication, hand delivery during business hours,</a:t>
            </a:r>
            <a:r>
              <a:rPr lang="tr-TR" dirty="0" smtClean="0">
                <a:latin typeface="+mj-lt"/>
                <a:ea typeface="ＭＳ Ｐゴシック" charset="-128"/>
                <a:cs typeface="ＭＳ Ｐゴシック" charset="-128"/>
              </a:rPr>
              <a:t> </a:t>
            </a:r>
            <a:r>
              <a:rPr lang="en-US" dirty="0" smtClean="0">
                <a:latin typeface="+mj-lt"/>
                <a:ea typeface="ＭＳ Ｐゴシック" charset="-128"/>
                <a:cs typeface="ＭＳ Ｐゴシック" charset="-128"/>
              </a:rPr>
              <a:t>U.S.</a:t>
            </a:r>
            <a:r>
              <a:rPr lang="tr-TR" dirty="0" smtClean="0">
                <a:latin typeface="+mj-lt"/>
                <a:ea typeface="ＭＳ Ｐゴシック" charset="-128"/>
                <a:cs typeface="ＭＳ Ｐゴシック" charset="-128"/>
              </a:rPr>
              <a:t> </a:t>
            </a:r>
            <a:r>
              <a:rPr lang="en-US" dirty="0" smtClean="0">
                <a:latin typeface="+mj-lt"/>
                <a:ea typeface="ＭＳ Ｐゴシック" charset="-128"/>
                <a:cs typeface="ＭＳ Ｐゴシック" charset="-128"/>
              </a:rPr>
              <a:t>mail (confirmation services recommended), or other third-party commercial carrier.</a:t>
            </a:r>
          </a:p>
          <a:p>
            <a:pPr algn="just" defTabSz="988276">
              <a:lnSpc>
                <a:spcPct val="90000"/>
              </a:lnSpc>
              <a:defRPr/>
            </a:pPr>
            <a:endParaRPr lang="en-US" dirty="0" smtClean="0">
              <a:latin typeface="+mj-lt"/>
              <a:ea typeface="ＭＳ Ｐゴシック" charset="-128"/>
              <a:cs typeface="ＭＳ Ｐゴシック" charset="-128"/>
            </a:endParaRPr>
          </a:p>
          <a:p>
            <a:pPr algn="just" defTabSz="988276">
              <a:lnSpc>
                <a:spcPct val="90000"/>
              </a:lnSpc>
              <a:defRPr/>
            </a:pPr>
            <a:r>
              <a:rPr lang="en-US" dirty="0" smtClean="0">
                <a:latin typeface="+mj-lt"/>
                <a:ea typeface="ＭＳ Ｐゴシック" charset="-128"/>
                <a:cs typeface="ＭＳ Ｐゴシック" charset="-128"/>
              </a:rPr>
              <a:t>If a worker is fired, demoted, transferred or discriminated against in any way for using his/her rights under the law, he/she </a:t>
            </a:r>
            <a:r>
              <a:rPr lang="en-US" b="1" u="sng" dirty="0" smtClean="0">
                <a:latin typeface="+mj-lt"/>
                <a:ea typeface="ＭＳ Ｐゴシック" charset="-128"/>
                <a:cs typeface="ＭＳ Ｐゴシック" charset="-128"/>
              </a:rPr>
              <a:t>must file a complaint with OSHA within 30 days</a:t>
            </a:r>
            <a:r>
              <a:rPr lang="en-US" b="0" u="none" dirty="0" smtClean="0">
                <a:latin typeface="+mj-lt"/>
                <a:ea typeface="ＭＳ Ｐゴシック" charset="-128"/>
                <a:cs typeface="ＭＳ Ｐゴシック" charset="-128"/>
              </a:rPr>
              <a:t> for OSHA to take the case.</a:t>
            </a:r>
          </a:p>
        </p:txBody>
      </p:sp>
      <p:sp>
        <p:nvSpPr>
          <p:cNvPr id="4" name="Slide Number Placeholder 3"/>
          <p:cNvSpPr>
            <a:spLocks noGrp="1"/>
          </p:cNvSpPr>
          <p:nvPr>
            <p:ph type="sldNum" sz="quarter" idx="10"/>
          </p:nvPr>
        </p:nvSpPr>
        <p:spPr/>
        <p:txBody>
          <a:bodyPr/>
          <a:lstStyle/>
          <a:p>
            <a:fld id="{3B1D492B-E9D3-BB44-9E0F-2301FD336AA1}" type="slidenum">
              <a:rPr lang="en-US" smtClean="0"/>
              <a:t>6</a:t>
            </a:fld>
            <a:endParaRPr lang="en-US"/>
          </a:p>
        </p:txBody>
      </p:sp>
    </p:spTree>
    <p:extLst>
      <p:ext uri="{BB962C8B-B14F-4D97-AF65-F5344CB8AC3E}">
        <p14:creationId xmlns:p14="http://schemas.microsoft.com/office/powerpoint/2010/main" val="251920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There are many perceptions</a:t>
            </a:r>
            <a:r>
              <a:rPr lang="en-US" baseline="0" dirty="0" smtClean="0">
                <a:latin typeface="Times New Roman" panose="02020603050405020304" pitchFamily="18" charset="0"/>
                <a:cs typeface="Times New Roman" panose="02020603050405020304" pitchFamily="18" charset="0"/>
              </a:rPr>
              <a:t> regarding occupational noise exposure and work-related hearing loss.  The common theme is that “industry is noisy and there is nothing that can be done about it” and “hearing loss is just part of life if you work in industry”.</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These perceptions are not entirely true!</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Yes, industrial process equipment typically produces loud sounds.  However, in many cases, engineering controls can be implemented to reduce the impact of these sounds.  Engineering controls are mechanical solutions used to reduce employees’ potential exposure to an occupational hazard.  Regarding noise exposures, engineering controls may include isolating or inclosing high noise equipment, or dampening noise producing vibrations to reduce nose production.</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Yes, history and data shows that hearing loss is a common occupational illness.  However, even in situations where adequate noise controls are not feasible, work-related hearing loss does not have to be part of working in industry and industrial workers can retire from a life time of work without work-related hearing loss that exceeds normal, age-induced hearing loss.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7</a:t>
            </a:fld>
            <a:endParaRPr lang="en-US"/>
          </a:p>
        </p:txBody>
      </p:sp>
    </p:spTree>
    <p:extLst>
      <p:ext uri="{BB962C8B-B14F-4D97-AF65-F5344CB8AC3E}">
        <p14:creationId xmlns:p14="http://schemas.microsoft.com/office/powerpoint/2010/main" val="380608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How does</a:t>
            </a:r>
            <a:r>
              <a:rPr lang="en-US" baseline="0" dirty="0" smtClean="0">
                <a:latin typeface="Times New Roman" panose="02020603050405020304" pitchFamily="18" charset="0"/>
                <a:cs typeface="Times New Roman" panose="02020603050405020304" pitchFamily="18" charset="0"/>
              </a:rPr>
              <a:t> occupational noise exposure and hearing loss impact workers’ lives?  </a:t>
            </a:r>
          </a:p>
          <a:p>
            <a:endParaRPr lang="en-US"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Safety concerns:</a:t>
            </a:r>
            <a:r>
              <a:rPr lang="en-US" baseline="0" dirty="0" smtClean="0">
                <a:latin typeface="Times New Roman" panose="02020603050405020304" pitchFamily="18" charset="0"/>
                <a:cs typeface="Times New Roman" panose="02020603050405020304" pitchFamily="18" charset="0"/>
              </a:rPr>
              <a:t>  Loud work environments can have a negative effect on the overall safety of the workplace.  In addition to the potential for hearing loss, workplace noise can reduce the efficiency of verbal communications, warning alarms, and the workers’ ability to hear other activities in the workplace, such as motor vehicle traffic.</a:t>
            </a:r>
          </a:p>
          <a:p>
            <a:endParaRPr lang="en-US" baseline="0"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Lost quality of life:</a:t>
            </a:r>
            <a:r>
              <a:rPr lang="en-US" baseline="0" dirty="0" smtClean="0">
                <a:latin typeface="Times New Roman" panose="02020603050405020304" pitchFamily="18" charset="0"/>
                <a:cs typeface="Times New Roman" panose="02020603050405020304" pitchFamily="18" charset="0"/>
              </a:rPr>
              <a:t>  Chronic exposure to loud noise does not directly result in loss of life.  However, the loss of hearing can have a very dramatic effect on the quality of life.  The inability to communicate with family and friends; enjoy music, television, or movies; appreciate the sounds of nature in a wilderness setting or even the yard can all take a toll on an individual’s wellbeing.  </a:t>
            </a:r>
          </a:p>
          <a:p>
            <a:endParaRPr lang="en-US" baseline="0"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Lost employment opportunities:</a:t>
            </a:r>
            <a:r>
              <a:rPr lang="en-US" dirty="0" smtClean="0">
                <a:latin typeface="Times New Roman" panose="02020603050405020304" pitchFamily="18" charset="0"/>
                <a:cs typeface="Times New Roman" panose="02020603050405020304" pitchFamily="18" charset="0"/>
              </a:rPr>
              <a:t>  The Americans with Disabilities Act protects </a:t>
            </a:r>
            <a:r>
              <a:rPr lang="en-US" baseline="0" dirty="0" smtClean="0">
                <a:latin typeface="Times New Roman" panose="02020603050405020304" pitchFamily="18" charset="0"/>
                <a:cs typeface="Times New Roman" panose="02020603050405020304" pitchFamily="18" charset="0"/>
              </a:rPr>
              <a:t>persons with disabilities, including hearing loss, from discrimination.  However, hearing loss may impact an individual’s ability to efficiently execute the requirements of a job, and impact hiring or advancement opportunities.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8</a:t>
            </a:fld>
            <a:endParaRPr lang="en-US"/>
          </a:p>
        </p:txBody>
      </p:sp>
    </p:spTree>
    <p:extLst>
      <p:ext uri="{BB962C8B-B14F-4D97-AF65-F5344CB8AC3E}">
        <p14:creationId xmlns:p14="http://schemas.microsoft.com/office/powerpoint/2010/main" val="221777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Millions of American workers are exposed to hazardous levels of noise each year.  Many of these workers will develop some level of a noise-induced</a:t>
            </a:r>
            <a:r>
              <a:rPr lang="en-US" baseline="0" dirty="0" smtClean="0">
                <a:latin typeface="Times New Roman" panose="02020603050405020304" pitchFamily="18" charset="0"/>
                <a:cs typeface="Times New Roman" panose="02020603050405020304" pitchFamily="18" charset="0"/>
              </a:rPr>
              <a:t> adverse health effect.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 data presented in the slide was obtained from the National Institute for Occupational Safety and Health (NIOSH) website.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B1D492B-E9D3-BB44-9E0F-2301FD336AA1}" type="slidenum">
              <a:rPr lang="en-US" smtClean="0"/>
              <a:t>9</a:t>
            </a:fld>
            <a:endParaRPr lang="en-US"/>
          </a:p>
        </p:txBody>
      </p:sp>
    </p:spTree>
    <p:extLst>
      <p:ext uri="{BB962C8B-B14F-4D97-AF65-F5344CB8AC3E}">
        <p14:creationId xmlns:p14="http://schemas.microsoft.com/office/powerpoint/2010/main" val="3681598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E3B7164-C9CB-4D44-8627-0EFA3960F823}"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6F359-4006-384A-A077-8C411FC9A495}" type="slidenum">
              <a:rPr lang="en-US" smtClean="0"/>
              <a:t>‹#›</a:t>
            </a:fld>
            <a:endParaRPr lang="en-US"/>
          </a:p>
        </p:txBody>
      </p:sp>
      <p:sp>
        <p:nvSpPr>
          <p:cNvPr id="8" name="Rectangle 7"/>
          <p:cNvSpPr/>
          <p:nvPr userDrawn="1"/>
        </p:nvSpPr>
        <p:spPr>
          <a:xfrm>
            <a:off x="4479666" y="3244334"/>
            <a:ext cx="1877989" cy="646331"/>
          </a:xfrm>
          <a:prstGeom prst="rect">
            <a:avLst/>
          </a:prstGeom>
        </p:spPr>
        <p:txBody>
          <a:bodyPr wrap="square">
            <a:spAutoFit/>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10" name="Rectangle 9"/>
          <p:cNvSpPr/>
          <p:nvPr userDrawn="1"/>
        </p:nvSpPr>
        <p:spPr>
          <a:xfrm>
            <a:off x="4479667" y="3244334"/>
            <a:ext cx="184666" cy="369332"/>
          </a:xfrm>
          <a:prstGeom prst="rect">
            <a:avLst/>
          </a:prstGeom>
        </p:spPr>
        <p:txBody>
          <a:bodyPr wrap="none">
            <a:spAutoFit/>
          </a:bodyPr>
          <a:lstStyle/>
          <a:p>
            <a:r>
              <a:rPr lang="en-US" sz="1800" kern="1200" dirty="0" smtClean="0">
                <a:solidFill>
                  <a:schemeClr val="tx1"/>
                </a:solidFill>
                <a:latin typeface="+mn-lt"/>
                <a:ea typeface="+mn-ea"/>
                <a:cs typeface="+mn-cs"/>
              </a:rPr>
              <a:t>  </a:t>
            </a:r>
            <a:endParaRPr lang="en-US" dirty="0"/>
          </a:p>
        </p:txBody>
      </p:sp>
      <p:pic>
        <p:nvPicPr>
          <p:cNvPr id="11" name="Picture 10" descr="Image depicts the academic emblem for the University of Louisiane @ Monroe" title="ULM Emblem"/>
          <p:cNvPicPr>
            <a:picLocks noChangeAspect="1"/>
          </p:cNvPicPr>
          <p:nvPr userDrawn="1"/>
        </p:nvPicPr>
        <p:blipFill>
          <a:blip r:embed="rId2"/>
          <a:stretch>
            <a:fillRect/>
          </a:stretch>
        </p:blipFill>
        <p:spPr>
          <a:xfrm>
            <a:off x="45905" y="116864"/>
            <a:ext cx="1785037" cy="1785037"/>
          </a:xfrm>
          <a:prstGeom prst="rect">
            <a:avLst/>
          </a:prstGeom>
        </p:spPr>
      </p:pic>
      <p:sp>
        <p:nvSpPr>
          <p:cNvPr id="12" name="TextBox 11"/>
          <p:cNvSpPr txBox="1"/>
          <p:nvPr userDrawn="1"/>
        </p:nvSpPr>
        <p:spPr>
          <a:xfrm>
            <a:off x="1897970" y="521995"/>
            <a:ext cx="6560230" cy="1015663"/>
          </a:xfrm>
          <a:prstGeom prst="rect">
            <a:avLst/>
          </a:prstGeom>
          <a:noFill/>
        </p:spPr>
        <p:txBody>
          <a:bodyPr wrap="square" rtlCol="0">
            <a:spAutoFit/>
          </a:bodyPr>
          <a:lstStyle/>
          <a:p>
            <a:r>
              <a:rPr lang="en-US" sz="2000" b="1" dirty="0" smtClean="0">
                <a:solidFill>
                  <a:schemeClr val="accent2">
                    <a:lumMod val="75000"/>
                  </a:schemeClr>
                </a:solidFill>
                <a:latin typeface="Times New Roman"/>
                <a:cs typeface="Times New Roman"/>
              </a:rPr>
              <a:t>College of Pharmacy</a:t>
            </a:r>
          </a:p>
          <a:p>
            <a:r>
              <a:rPr lang="en-US" sz="2000" b="1" dirty="0" smtClean="0">
                <a:solidFill>
                  <a:schemeClr val="accent2">
                    <a:lumMod val="75000"/>
                  </a:schemeClr>
                </a:solidFill>
                <a:latin typeface="Times New Roman"/>
                <a:cs typeface="Times New Roman"/>
              </a:rPr>
              <a:t>School of Basic Pharmaceutical</a:t>
            </a:r>
            <a:r>
              <a:rPr lang="en-US" sz="2000" b="1" baseline="0" dirty="0" smtClean="0">
                <a:solidFill>
                  <a:schemeClr val="accent2">
                    <a:lumMod val="75000"/>
                  </a:schemeClr>
                </a:solidFill>
                <a:latin typeface="Times New Roman"/>
                <a:cs typeface="Times New Roman"/>
              </a:rPr>
              <a:t> and Toxicological Sciences</a:t>
            </a:r>
          </a:p>
          <a:p>
            <a:r>
              <a:rPr lang="en-US" sz="2000" b="1" baseline="0" dirty="0" smtClean="0">
                <a:solidFill>
                  <a:schemeClr val="accent2">
                    <a:lumMod val="75000"/>
                  </a:schemeClr>
                </a:solidFill>
                <a:latin typeface="Times New Roman"/>
                <a:cs typeface="Times New Roman"/>
              </a:rPr>
              <a:t>Undergraduate Toxicology Program</a:t>
            </a:r>
            <a:r>
              <a:rPr lang="en-US" sz="2000" b="1" baseline="0" dirty="0" smtClean="0">
                <a:latin typeface="Times New Roman"/>
                <a:cs typeface="Times New Roman"/>
              </a:rPr>
              <a:t> </a:t>
            </a:r>
            <a:endParaRPr lang="en-US" sz="2000" b="1" dirty="0">
              <a:latin typeface="Times New Roman"/>
              <a:cs typeface="Times New Roman"/>
            </a:endParaRPr>
          </a:p>
        </p:txBody>
      </p:sp>
    </p:spTree>
    <p:extLst>
      <p:ext uri="{BB962C8B-B14F-4D97-AF65-F5344CB8AC3E}">
        <p14:creationId xmlns:p14="http://schemas.microsoft.com/office/powerpoint/2010/main" val="41369716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B7164-C9CB-4D44-8627-0EFA3960F823}"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151602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B7164-C9CB-4D44-8627-0EFA3960F823}"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351578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3B7164-C9CB-4D44-8627-0EFA3960F823}"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6F359-4006-384A-A077-8C411FC9A495}" type="slidenum">
              <a:rPr lang="en-US" smtClean="0"/>
              <a:t>‹#›</a:t>
            </a:fld>
            <a:endParaRPr lang="en-US"/>
          </a:p>
        </p:txBody>
      </p:sp>
      <p:sp>
        <p:nvSpPr>
          <p:cNvPr id="8" name="TextBox 7"/>
          <p:cNvSpPr txBox="1"/>
          <p:nvPr userDrawn="1"/>
        </p:nvSpPr>
        <p:spPr>
          <a:xfrm>
            <a:off x="1304858" y="6239152"/>
            <a:ext cx="6560230" cy="369332"/>
          </a:xfrm>
          <a:prstGeom prst="rect">
            <a:avLst/>
          </a:prstGeom>
          <a:noFill/>
        </p:spPr>
        <p:txBody>
          <a:bodyPr wrap="square" rtlCol="0">
            <a:spAutoFit/>
          </a:bodyPr>
          <a:lstStyle/>
          <a:p>
            <a:r>
              <a:rPr lang="en-US" sz="900" b="1" dirty="0" smtClean="0">
                <a:solidFill>
                  <a:schemeClr val="accent2">
                    <a:lumMod val="75000"/>
                  </a:schemeClr>
                </a:solidFill>
                <a:latin typeface="Times New Roman"/>
                <a:cs typeface="Times New Roman"/>
              </a:rPr>
              <a:t>School of Basic Pharmaceutical</a:t>
            </a:r>
            <a:r>
              <a:rPr lang="en-US" sz="900" b="1" baseline="0" dirty="0" smtClean="0">
                <a:solidFill>
                  <a:schemeClr val="accent2">
                    <a:lumMod val="75000"/>
                  </a:schemeClr>
                </a:solidFill>
                <a:latin typeface="Times New Roman"/>
                <a:cs typeface="Times New Roman"/>
              </a:rPr>
              <a:t> and Toxicological Sciences</a:t>
            </a:r>
          </a:p>
          <a:p>
            <a:r>
              <a:rPr lang="en-US" sz="900" b="1" baseline="0" dirty="0" smtClean="0">
                <a:solidFill>
                  <a:schemeClr val="accent2">
                    <a:lumMod val="75000"/>
                  </a:schemeClr>
                </a:solidFill>
                <a:latin typeface="Times New Roman"/>
                <a:cs typeface="Times New Roman"/>
              </a:rPr>
              <a:t>Undergraduate Toxicology Program </a:t>
            </a:r>
            <a:endParaRPr lang="en-US" sz="900" b="1" dirty="0">
              <a:solidFill>
                <a:schemeClr val="accent2">
                  <a:lumMod val="75000"/>
                </a:schemeClr>
              </a:solidFill>
              <a:latin typeface="Times New Roman"/>
              <a:cs typeface="Times New Roman"/>
            </a:endParaRPr>
          </a:p>
        </p:txBody>
      </p:sp>
      <p:pic>
        <p:nvPicPr>
          <p:cNvPr id="9" name="Picture 8"/>
          <p:cNvPicPr>
            <a:picLocks noChangeAspect="1"/>
          </p:cNvPicPr>
          <p:nvPr userDrawn="1"/>
        </p:nvPicPr>
        <p:blipFill>
          <a:blip r:embed="rId2"/>
          <a:stretch>
            <a:fillRect/>
          </a:stretch>
        </p:blipFill>
        <p:spPr>
          <a:xfrm>
            <a:off x="444227" y="6126163"/>
            <a:ext cx="847658" cy="595311"/>
          </a:xfrm>
          <a:prstGeom prst="rect">
            <a:avLst/>
          </a:prstGeom>
        </p:spPr>
      </p:pic>
    </p:spTree>
    <p:extLst>
      <p:ext uri="{BB962C8B-B14F-4D97-AF65-F5344CB8AC3E}">
        <p14:creationId xmlns:p14="http://schemas.microsoft.com/office/powerpoint/2010/main" val="1274801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B7164-C9CB-4D44-8627-0EFA3960F823}"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343321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B7164-C9CB-4D44-8627-0EFA3960F823}"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10254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B7164-C9CB-4D44-8627-0EFA3960F823}"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6F359-4006-384A-A077-8C411FC9A495}" type="slidenum">
              <a:rPr lang="en-US" smtClean="0"/>
              <a:t>‹#›</a:t>
            </a:fld>
            <a:endParaRPr lang="en-US"/>
          </a:p>
        </p:txBody>
      </p:sp>
      <p:pic>
        <p:nvPicPr>
          <p:cNvPr id="10" name="Picture 9"/>
          <p:cNvPicPr>
            <a:picLocks noChangeAspect="1"/>
          </p:cNvPicPr>
          <p:nvPr userDrawn="1"/>
        </p:nvPicPr>
        <p:blipFill>
          <a:blip r:embed="rId2"/>
          <a:stretch>
            <a:fillRect/>
          </a:stretch>
        </p:blipFill>
        <p:spPr>
          <a:xfrm>
            <a:off x="436582" y="6126163"/>
            <a:ext cx="868036" cy="611997"/>
          </a:xfrm>
          <a:prstGeom prst="rect">
            <a:avLst/>
          </a:prstGeom>
        </p:spPr>
      </p:pic>
      <p:sp>
        <p:nvSpPr>
          <p:cNvPr id="12" name="TextBox 11"/>
          <p:cNvSpPr txBox="1"/>
          <p:nvPr userDrawn="1"/>
        </p:nvSpPr>
        <p:spPr>
          <a:xfrm>
            <a:off x="1304858" y="6239152"/>
            <a:ext cx="6560230" cy="369332"/>
          </a:xfrm>
          <a:prstGeom prst="rect">
            <a:avLst/>
          </a:prstGeom>
          <a:noFill/>
        </p:spPr>
        <p:txBody>
          <a:bodyPr wrap="square" rtlCol="0">
            <a:spAutoFit/>
          </a:bodyPr>
          <a:lstStyle/>
          <a:p>
            <a:r>
              <a:rPr lang="en-US" sz="900" b="1" dirty="0" smtClean="0">
                <a:solidFill>
                  <a:schemeClr val="accent2">
                    <a:lumMod val="75000"/>
                  </a:schemeClr>
                </a:solidFill>
                <a:latin typeface="Times New Roman"/>
                <a:cs typeface="Times New Roman"/>
              </a:rPr>
              <a:t>School of Basic Pharmaceutical</a:t>
            </a:r>
            <a:r>
              <a:rPr lang="en-US" sz="900" b="1" baseline="0" dirty="0" smtClean="0">
                <a:solidFill>
                  <a:schemeClr val="accent2">
                    <a:lumMod val="75000"/>
                  </a:schemeClr>
                </a:solidFill>
                <a:latin typeface="Times New Roman"/>
                <a:cs typeface="Times New Roman"/>
              </a:rPr>
              <a:t> and Toxicological Sciences</a:t>
            </a:r>
          </a:p>
          <a:p>
            <a:r>
              <a:rPr lang="en-US" sz="900" b="1" baseline="0" dirty="0" smtClean="0">
                <a:solidFill>
                  <a:schemeClr val="accent2">
                    <a:lumMod val="75000"/>
                  </a:schemeClr>
                </a:solidFill>
                <a:latin typeface="Times New Roman"/>
                <a:cs typeface="Times New Roman"/>
              </a:rPr>
              <a:t>Undergraduate Toxicology Program </a:t>
            </a:r>
            <a:endParaRPr lang="en-US" sz="900" b="1" dirty="0">
              <a:solidFill>
                <a:schemeClr val="accent2">
                  <a:lumMod val="75000"/>
                </a:schemeClr>
              </a:solidFill>
              <a:latin typeface="Times New Roman"/>
              <a:cs typeface="Times New Roman"/>
            </a:endParaRPr>
          </a:p>
        </p:txBody>
      </p:sp>
    </p:spTree>
    <p:extLst>
      <p:ext uri="{BB962C8B-B14F-4D97-AF65-F5344CB8AC3E}">
        <p14:creationId xmlns:p14="http://schemas.microsoft.com/office/powerpoint/2010/main" val="350110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B7164-C9CB-4D44-8627-0EFA3960F823}"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384953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B7164-C9CB-4D44-8627-0EFA3960F823}"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174114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B7164-C9CB-4D44-8627-0EFA3960F823}"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134672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B7164-C9CB-4D44-8627-0EFA3960F823}"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6F359-4006-384A-A077-8C411FC9A495}" type="slidenum">
              <a:rPr lang="en-US" smtClean="0"/>
              <a:t>‹#›</a:t>
            </a:fld>
            <a:endParaRPr lang="en-US"/>
          </a:p>
        </p:txBody>
      </p:sp>
    </p:spTree>
    <p:extLst>
      <p:ext uri="{BB962C8B-B14F-4D97-AF65-F5344CB8AC3E}">
        <p14:creationId xmlns:p14="http://schemas.microsoft.com/office/powerpoint/2010/main" val="31309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B7164-C9CB-4D44-8627-0EFA3960F823}" type="datetimeFigureOut">
              <a:rPr lang="en-US" smtClean="0"/>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6F359-4006-384A-A077-8C411FC9A495}" type="slidenum">
              <a:rPr lang="en-US" smtClean="0"/>
              <a:t>‹#›</a:t>
            </a:fld>
            <a:endParaRPr lang="en-US"/>
          </a:p>
        </p:txBody>
      </p:sp>
    </p:spTree>
    <p:extLst>
      <p:ext uri="{BB962C8B-B14F-4D97-AF65-F5344CB8AC3E}">
        <p14:creationId xmlns:p14="http://schemas.microsoft.com/office/powerpoint/2010/main" val="177615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laws-regs/regulations/standardnumber/1910/1910.9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stleblower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a:xfrm>
            <a:off x="956667" y="2558511"/>
            <a:ext cx="7199740" cy="2908922"/>
          </a:xfrm>
        </p:spPr>
        <p:txBody>
          <a:bodyPr>
            <a:normAutofit/>
          </a:bodyPr>
          <a:lstStyle/>
          <a:p>
            <a:r>
              <a:rPr lang="en-US" b="1" dirty="0" smtClean="0"/>
              <a:t>OCCUPATIONAL HEARING LOSS </a:t>
            </a:r>
          </a:p>
          <a:p>
            <a:r>
              <a:rPr lang="en-US" b="1" dirty="0" smtClean="0"/>
              <a:t>AND</a:t>
            </a:r>
          </a:p>
          <a:p>
            <a:r>
              <a:rPr lang="en-US" b="1" dirty="0" smtClean="0"/>
              <a:t>NOISE EXPOSURE </a:t>
            </a:r>
            <a:endParaRPr lang="en-US" b="1" dirty="0"/>
          </a:p>
        </p:txBody>
      </p:sp>
    </p:spTree>
    <p:extLst>
      <p:ext uri="{BB962C8B-B14F-4D97-AF65-F5344CB8AC3E}">
        <p14:creationId xmlns:p14="http://schemas.microsoft.com/office/powerpoint/2010/main" val="3581628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3200" dirty="0"/>
              <a:t>Hearing Loss vs Other Occupational </a:t>
            </a:r>
            <a:r>
              <a:rPr lang="en-US" sz="3200" dirty="0" smtClean="0"/>
              <a:t>Illnesses</a:t>
            </a:r>
            <a:br>
              <a:rPr lang="en-US" sz="3200" dirty="0" smtClean="0"/>
            </a:br>
            <a:r>
              <a:rPr lang="en-US" sz="3200" dirty="0" smtClean="0"/>
              <a:t>U.S. Bureau of Labor Statistics Data</a:t>
            </a:r>
            <a:r>
              <a:rPr lang="en-US" sz="3200" dirty="0"/>
              <a:t/>
            </a:r>
            <a:br>
              <a:rPr lang="en-US" sz="3200" dirty="0"/>
            </a:br>
            <a:r>
              <a:rPr lang="en-US" sz="2700" dirty="0"/>
              <a:t>2014 - </a:t>
            </a:r>
            <a:r>
              <a:rPr lang="en-US" sz="2700" dirty="0" smtClean="0"/>
              <a:t>2018</a:t>
            </a:r>
            <a:endParaRPr lang="en-US" sz="2700" dirty="0"/>
          </a:p>
        </p:txBody>
      </p:sp>
      <p:graphicFrame>
        <p:nvGraphicFramePr>
          <p:cNvPr id="4" name="Table 3" descr="The table provides hearing loss data versus other types of occupational illnesses.  Column 1 gives the year for which the data applies, columns 2-6 gives statistics for several types of occupational illnesses, and column 7 gives the total cases for each year.&#10;&#10;The data is presented as case number and incident rate in (brackets)." title="Hearing Loss and Other Occupational Illnesses"/>
          <p:cNvGraphicFramePr>
            <a:graphicFrameLocks noGrp="1"/>
          </p:cNvGraphicFramePr>
          <p:nvPr>
            <p:extLst>
              <p:ext uri="{D42A27DB-BD31-4B8C-83A1-F6EECF244321}">
                <p14:modId xmlns:p14="http://schemas.microsoft.com/office/powerpoint/2010/main" val="2063641508"/>
              </p:ext>
            </p:extLst>
          </p:nvPr>
        </p:nvGraphicFramePr>
        <p:xfrm>
          <a:off x="457201" y="1527856"/>
          <a:ext cx="8229599" cy="4143738"/>
        </p:xfrm>
        <a:graphic>
          <a:graphicData uri="http://schemas.openxmlformats.org/drawingml/2006/table">
            <a:tbl>
              <a:tblPr firstRow="1" bandRow="1">
                <a:tableStyleId>{5C22544A-7EE6-4342-B048-85BDC9FD1C3A}</a:tableStyleId>
              </a:tblPr>
              <a:tblGrid>
                <a:gridCol w="1051559"/>
                <a:gridCol w="1165860"/>
                <a:gridCol w="1108710"/>
                <a:gridCol w="1376499"/>
                <a:gridCol w="1332411"/>
                <a:gridCol w="1211580"/>
                <a:gridCol w="982980"/>
              </a:tblGrid>
              <a:tr h="690623">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Year</a:t>
                      </a:r>
                      <a:endParaRPr lang="en-US" sz="1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anose="02020603050405020304" pitchFamily="18" charset="0"/>
                          <a:cs typeface="Times New Roman" panose="02020603050405020304" pitchFamily="18" charset="0"/>
                        </a:rPr>
                        <a:t>Hearing Loss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anose="02020603050405020304" pitchFamily="18" charset="0"/>
                          <a:cs typeface="Times New Roman" panose="02020603050405020304" pitchFamily="18" charset="0"/>
                        </a:rPr>
                        <a:t>Skin Diseases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anose="02020603050405020304" pitchFamily="18" charset="0"/>
                          <a:cs typeface="Times New Roman" panose="02020603050405020304" pitchFamily="18" charset="0"/>
                        </a:rPr>
                        <a:t>Respiratory 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Poisonings</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anose="02020603050405020304" pitchFamily="18" charset="0"/>
                          <a:cs typeface="Times New Roman" panose="02020603050405020304" pitchFamily="18" charset="0"/>
                        </a:rPr>
                        <a:t>All Other Illnesses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anose="02020603050405020304" pitchFamily="18" charset="0"/>
                          <a:cs typeface="Times New Roman" panose="02020603050405020304" pitchFamily="18" charset="0"/>
                        </a:rPr>
                        <a:t>Total 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0623">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2018</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11,400</a:t>
                      </a:r>
                    </a:p>
                    <a:p>
                      <a:pPr algn="ctr"/>
                      <a:r>
                        <a:rPr lang="en-US" sz="1800" dirty="0" smtClean="0">
                          <a:solidFill>
                            <a:schemeClr val="tx1"/>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3,900</a:t>
                      </a:r>
                    </a:p>
                    <a:p>
                      <a:pPr algn="ctr"/>
                      <a:r>
                        <a:rPr lang="en-US" sz="1800" dirty="0" smtClean="0">
                          <a:solidFill>
                            <a:schemeClr val="tx1"/>
                          </a:solidFill>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1,600</a:t>
                      </a:r>
                    </a:p>
                    <a:p>
                      <a:pPr algn="ctr"/>
                      <a:r>
                        <a:rPr lang="en-US" sz="1800" dirty="0" smtClean="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100</a:t>
                      </a:r>
                    </a:p>
                    <a:p>
                      <a:pPr algn="ctr"/>
                      <a:r>
                        <a:rPr lang="en-US" sz="1800" dirty="0" smtClean="0">
                          <a:solidFill>
                            <a:schemeClr val="tx1"/>
                          </a:solidFill>
                          <a:latin typeface="Times New Roman" panose="02020603050405020304" pitchFamily="18" charset="0"/>
                          <a:cs typeface="Times New Roman" panose="02020603050405020304" pitchFamily="18"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18,100</a:t>
                      </a:r>
                    </a:p>
                    <a:p>
                      <a:pPr algn="ctr"/>
                      <a:r>
                        <a:rPr lang="en-US" sz="1800" dirty="0" smtClean="0">
                          <a:solidFill>
                            <a:schemeClr val="tx1"/>
                          </a:solidFill>
                          <a:latin typeface="Times New Roman" panose="02020603050405020304" pitchFamily="18" charset="0"/>
                          <a:cs typeface="Times New Roman" panose="02020603050405020304" pitchFamily="18"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35,000</a:t>
                      </a:r>
                    </a:p>
                    <a:p>
                      <a:pPr algn="ctr"/>
                      <a:r>
                        <a:rPr lang="en-US" sz="1800" dirty="0" smtClean="0">
                          <a:solidFill>
                            <a:schemeClr val="tx1"/>
                          </a:solidFill>
                          <a:latin typeface="Times New Roman" panose="02020603050405020304" pitchFamily="18" charset="0"/>
                          <a:cs typeface="Times New Roman" panose="02020603050405020304" pitchFamily="18"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0623">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2017</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10,500</a:t>
                      </a:r>
                    </a:p>
                    <a:p>
                      <a:pPr algn="ctr"/>
                      <a:r>
                        <a:rPr lang="en-US" sz="1800" dirty="0" smtClean="0">
                          <a:solidFill>
                            <a:schemeClr val="tx1"/>
                          </a:solidFill>
                          <a:latin typeface="Times New Roman" panose="02020603050405020304" pitchFamily="18" charset="0"/>
                          <a:cs typeface="Times New Roman" panose="02020603050405020304" pitchFamily="18"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3,600</a:t>
                      </a:r>
                    </a:p>
                    <a:p>
                      <a:pPr algn="ctr"/>
                      <a:r>
                        <a:rPr lang="en-US" sz="1800" dirty="0" smtClean="0">
                          <a:solidFill>
                            <a:schemeClr val="tx1"/>
                          </a:solidFill>
                          <a:latin typeface="Times New Roman" panose="02020603050405020304" pitchFamily="18" charset="0"/>
                          <a:cs typeface="Times New Roman" panose="020206030504050203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1,100</a:t>
                      </a:r>
                    </a:p>
                    <a:p>
                      <a:pPr algn="ctr"/>
                      <a:r>
                        <a:rPr lang="en-US" sz="1800" dirty="0" smtClean="0">
                          <a:solidFill>
                            <a:schemeClr val="tx1"/>
                          </a:solidFill>
                          <a:latin typeface="Times New Roman" panose="02020603050405020304" pitchFamily="18" charset="0"/>
                          <a:cs typeface="Times New Roman" panose="02020603050405020304" pitchFamily="18" charset="0"/>
                        </a:rPr>
                        <a:t>(0.9)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200</a:t>
                      </a:r>
                    </a:p>
                    <a:p>
                      <a:pPr algn="ctr"/>
                      <a:r>
                        <a:rPr lang="en-US" sz="1800" dirty="0" smtClean="0">
                          <a:solidFill>
                            <a:schemeClr val="tx1"/>
                          </a:solidFill>
                          <a:latin typeface="Times New Roman" panose="02020603050405020304" pitchFamily="18" charset="0"/>
                          <a:cs typeface="Times New Roman" panose="02020603050405020304" pitchFamily="18"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18,900</a:t>
                      </a:r>
                    </a:p>
                    <a:p>
                      <a:pPr algn="ctr"/>
                      <a:r>
                        <a:rPr lang="en-US" sz="1800" dirty="0" smtClean="0">
                          <a:solidFill>
                            <a:schemeClr val="tx1"/>
                          </a:solidFill>
                          <a:latin typeface="Times New Roman" panose="02020603050405020304" pitchFamily="18" charset="0"/>
                          <a:cs typeface="Times New Roman" panose="02020603050405020304" pitchFamily="18" charset="0"/>
                        </a:rPr>
                        <a:t>(15.2)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34,300</a:t>
                      </a:r>
                    </a:p>
                    <a:p>
                      <a:pPr algn="ctr"/>
                      <a:r>
                        <a:rPr lang="en-US" sz="1800" dirty="0" smtClean="0">
                          <a:solidFill>
                            <a:schemeClr val="tx1"/>
                          </a:solidFill>
                          <a:latin typeface="Times New Roman" panose="02020603050405020304" pitchFamily="18" charset="0"/>
                          <a:cs typeface="Times New Roman" panose="02020603050405020304" pitchFamily="18" charset="0"/>
                        </a:rPr>
                        <a:t>(27.6)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0623">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2016</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12,100</a:t>
                      </a:r>
                    </a:p>
                    <a:p>
                      <a:pPr algn="ctr"/>
                      <a:r>
                        <a:rPr lang="en-US" sz="1800" dirty="0" smtClean="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3,600</a:t>
                      </a:r>
                    </a:p>
                    <a:p>
                      <a:pPr algn="ctr"/>
                      <a:r>
                        <a:rPr lang="en-US" sz="1800" dirty="0" smtClean="0">
                          <a:solidFill>
                            <a:schemeClr val="tx1"/>
                          </a:solidFill>
                          <a:latin typeface="Times New Roman" panose="02020603050405020304" pitchFamily="18" charset="0"/>
                          <a:cs typeface="Times New Roman" panose="020206030504050203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1,500</a:t>
                      </a:r>
                    </a:p>
                    <a:p>
                      <a:pPr algn="ctr"/>
                      <a:r>
                        <a:rPr lang="en-US" sz="1800" dirty="0" smtClean="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200</a:t>
                      </a:r>
                    </a:p>
                    <a:p>
                      <a:pPr algn="ctr"/>
                      <a:r>
                        <a:rPr lang="en-US" sz="1800" dirty="0" smtClean="0">
                          <a:solidFill>
                            <a:schemeClr val="tx1"/>
                          </a:solidFill>
                          <a:latin typeface="Times New Roman" panose="02020603050405020304" pitchFamily="18" charset="0"/>
                          <a:cs typeface="Times New Roman" panose="02020603050405020304" pitchFamily="18"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21,900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anose="02020603050405020304" pitchFamily="18" charset="0"/>
                          <a:cs typeface="Times New Roman" panose="02020603050405020304" pitchFamily="18"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39,200</a:t>
                      </a:r>
                    </a:p>
                    <a:p>
                      <a:pPr algn="ctr"/>
                      <a:r>
                        <a:rPr lang="en-US" sz="1800" dirty="0" smtClean="0">
                          <a:solidFill>
                            <a:schemeClr val="tx1"/>
                          </a:solidFill>
                          <a:latin typeface="Times New Roman" panose="02020603050405020304" pitchFamily="18" charset="0"/>
                          <a:cs typeface="Times New Roman" panose="02020603050405020304" pitchFamily="18" charset="0"/>
                        </a:rPr>
                        <a:t>(31.5)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0623">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2015</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13,500</a:t>
                      </a:r>
                    </a:p>
                    <a:p>
                      <a:pPr algn="ctr"/>
                      <a:r>
                        <a:rPr lang="en-US" sz="1800" dirty="0" smtClean="0">
                          <a:solidFill>
                            <a:schemeClr val="tx1"/>
                          </a:solidFill>
                          <a:latin typeface="Times New Roman" panose="02020603050405020304" pitchFamily="18" charset="0"/>
                          <a:cs typeface="Times New Roman" panose="02020603050405020304" pitchFamily="18" charset="0"/>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4,200</a:t>
                      </a:r>
                    </a:p>
                    <a:p>
                      <a:pPr algn="ctr"/>
                      <a:r>
                        <a:rPr lang="en-US" sz="1800" dirty="0" smtClean="0">
                          <a:solidFill>
                            <a:schemeClr val="tx1"/>
                          </a:solidFill>
                          <a:latin typeface="Times New Roman" panose="02020603050405020304" pitchFamily="18" charset="0"/>
                          <a:cs typeface="Times New Roman" panose="020206030504050203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1,700</a:t>
                      </a:r>
                    </a:p>
                    <a:p>
                      <a:pPr algn="ctr"/>
                      <a:r>
                        <a:rPr lang="en-US" sz="1800" dirty="0" smtClean="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200</a:t>
                      </a:r>
                    </a:p>
                    <a:p>
                      <a:pPr algn="ctr"/>
                      <a:r>
                        <a:rPr lang="en-US" sz="1800" dirty="0" smtClean="0">
                          <a:solidFill>
                            <a:schemeClr val="tx1"/>
                          </a:solidFill>
                          <a:latin typeface="Times New Roman" panose="02020603050405020304" pitchFamily="18" charset="0"/>
                          <a:cs typeface="Times New Roman" panose="02020603050405020304" pitchFamily="18" charset="0"/>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21,200</a:t>
                      </a:r>
                    </a:p>
                    <a:p>
                      <a:pPr algn="ctr"/>
                      <a:r>
                        <a:rPr lang="en-US" sz="1800" dirty="0" smtClean="0">
                          <a:solidFill>
                            <a:schemeClr val="tx1"/>
                          </a:solidFill>
                          <a:latin typeface="Times New Roman" panose="02020603050405020304" pitchFamily="18" charset="0"/>
                          <a:cs typeface="Times New Roman" panose="02020603050405020304" pitchFamily="18" charset="0"/>
                        </a:rPr>
                        <a:t>(17.1)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40,800</a:t>
                      </a:r>
                    </a:p>
                    <a:p>
                      <a:pPr algn="ctr"/>
                      <a:r>
                        <a:rPr lang="en-US" sz="1800" dirty="0" smtClean="0">
                          <a:solidFill>
                            <a:schemeClr val="tx1"/>
                          </a:solidFill>
                          <a:latin typeface="Times New Roman" panose="02020603050405020304" pitchFamily="18" charset="0"/>
                          <a:cs typeface="Times New Roman" panose="02020603050405020304" pitchFamily="18" charset="0"/>
                        </a:rPr>
                        <a:t>(32.9)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0623">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2014</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13,700</a:t>
                      </a:r>
                    </a:p>
                    <a:p>
                      <a:pPr algn="ctr"/>
                      <a:r>
                        <a:rPr lang="en-US" sz="1800" dirty="0" smtClean="0">
                          <a:solidFill>
                            <a:schemeClr val="tx1"/>
                          </a:solidFill>
                          <a:latin typeface="Times New Roman" panose="02020603050405020304" pitchFamily="18" charset="0"/>
                          <a:cs typeface="Times New Roman" panose="02020603050405020304" pitchFamily="18" charset="0"/>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4,400</a:t>
                      </a:r>
                    </a:p>
                    <a:p>
                      <a:pPr algn="ctr"/>
                      <a:r>
                        <a:rPr lang="en-US" sz="1800" dirty="0" smtClean="0">
                          <a:solidFill>
                            <a:schemeClr val="tx1"/>
                          </a:solidFill>
                          <a:latin typeface="Times New Roman" panose="02020603050405020304" pitchFamily="18" charset="0"/>
                          <a:cs typeface="Times New Roman" panose="020206030504050203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1,500</a:t>
                      </a:r>
                    </a:p>
                    <a:p>
                      <a:pPr algn="ctr"/>
                      <a:r>
                        <a:rPr lang="en-US" sz="1800" dirty="0" smtClean="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200</a:t>
                      </a:r>
                    </a:p>
                    <a:p>
                      <a:pPr algn="ctr"/>
                      <a:r>
                        <a:rPr lang="en-US" sz="1800" dirty="0" smtClean="0">
                          <a:solidFill>
                            <a:schemeClr val="tx1"/>
                          </a:solidFill>
                          <a:latin typeface="Times New Roman" panose="02020603050405020304" pitchFamily="18" charset="0"/>
                          <a:cs typeface="Times New Roman" panose="02020603050405020304" pitchFamily="18"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23,000</a:t>
                      </a:r>
                    </a:p>
                    <a:p>
                      <a:pPr algn="ctr"/>
                      <a:r>
                        <a:rPr lang="en-US" sz="1800" dirty="0" smtClean="0">
                          <a:solidFill>
                            <a:schemeClr val="tx1"/>
                          </a:solidFill>
                          <a:latin typeface="Times New Roman" panose="02020603050405020304" pitchFamily="18" charset="0"/>
                          <a:cs typeface="Times New Roman" panose="02020603050405020304" pitchFamily="18" charset="0"/>
                        </a:rPr>
                        <a:t>(18.9)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42,000</a:t>
                      </a:r>
                    </a:p>
                    <a:p>
                      <a:pPr algn="ctr"/>
                      <a:r>
                        <a:rPr lang="en-US" sz="1800" dirty="0" smtClean="0">
                          <a:solidFill>
                            <a:schemeClr val="tx1"/>
                          </a:solidFill>
                          <a:latin typeface="Times New Roman" panose="02020603050405020304" pitchFamily="18" charset="0"/>
                          <a:cs typeface="Times New Roman" panose="02020603050405020304" pitchFamily="18"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5" descr="The data is presented and number of cases and the incident is provided in brackets" title="Data format description"/>
          <p:cNvPicPr>
            <a:picLocks noChangeAspect="1"/>
          </p:cNvPicPr>
          <p:nvPr/>
        </p:nvPicPr>
        <p:blipFill>
          <a:blip r:embed="rId3"/>
          <a:stretch>
            <a:fillRect/>
          </a:stretch>
        </p:blipFill>
        <p:spPr>
          <a:xfrm>
            <a:off x="2044989" y="5691824"/>
            <a:ext cx="5054022" cy="493819"/>
          </a:xfrm>
          <a:prstGeom prst="rect">
            <a:avLst/>
          </a:prstGeom>
        </p:spPr>
      </p:pic>
    </p:spTree>
    <p:extLst>
      <p:ext uri="{BB962C8B-B14F-4D97-AF65-F5344CB8AC3E}">
        <p14:creationId xmlns:p14="http://schemas.microsoft.com/office/powerpoint/2010/main" val="3699921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and Noise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sound?</a:t>
            </a:r>
          </a:p>
          <a:p>
            <a:pPr lvl="1"/>
            <a:r>
              <a:rPr lang="en-US" dirty="0" smtClean="0"/>
              <a:t>The impression made when an atmospheric pressure wave reaches a responsive ear</a:t>
            </a:r>
            <a:endParaRPr lang="en-US" dirty="0"/>
          </a:p>
          <a:p>
            <a:r>
              <a:rPr lang="en-US" dirty="0" smtClean="0"/>
              <a:t>What is noise?</a:t>
            </a:r>
          </a:p>
          <a:p>
            <a:pPr lvl="1"/>
            <a:r>
              <a:rPr lang="en-US" dirty="0" smtClean="0"/>
              <a:t>Classic definition:</a:t>
            </a:r>
          </a:p>
          <a:p>
            <a:pPr lvl="2"/>
            <a:r>
              <a:rPr lang="en-US" dirty="0" smtClean="0"/>
              <a:t>An unwanted or unpleasant sound</a:t>
            </a:r>
          </a:p>
          <a:p>
            <a:pPr lvl="2"/>
            <a:r>
              <a:rPr lang="en-US" dirty="0" smtClean="0"/>
              <a:t>Very subjective definition</a:t>
            </a:r>
          </a:p>
          <a:p>
            <a:r>
              <a:rPr lang="en-US" dirty="0" smtClean="0"/>
              <a:t>What sounds can cause hearing loss?</a:t>
            </a:r>
          </a:p>
          <a:p>
            <a:pPr lvl="1"/>
            <a:r>
              <a:rPr lang="en-US" dirty="0" smtClean="0"/>
              <a:t>Any sounds that have certain characteristics may cause hearing loss</a:t>
            </a:r>
          </a:p>
        </p:txBody>
      </p:sp>
    </p:spTree>
    <p:extLst>
      <p:ext uri="{BB962C8B-B14F-4D97-AF65-F5344CB8AC3E}">
        <p14:creationId xmlns:p14="http://schemas.microsoft.com/office/powerpoint/2010/main" val="267667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Sound (Noise)</a:t>
            </a:r>
            <a:endParaRPr lang="en-US" dirty="0"/>
          </a:p>
        </p:txBody>
      </p:sp>
      <p:sp>
        <p:nvSpPr>
          <p:cNvPr id="3" name="Content Placeholder 2"/>
          <p:cNvSpPr>
            <a:spLocks noGrp="1"/>
          </p:cNvSpPr>
          <p:nvPr>
            <p:ph idx="1"/>
          </p:nvPr>
        </p:nvSpPr>
        <p:spPr/>
        <p:txBody>
          <a:bodyPr>
            <a:normAutofit/>
          </a:bodyPr>
          <a:lstStyle/>
          <a:p>
            <a:r>
              <a:rPr lang="en-US" dirty="0" smtClean="0"/>
              <a:t>Several factors determine the potential hazard of a given sound.</a:t>
            </a:r>
          </a:p>
          <a:p>
            <a:r>
              <a:rPr lang="en-US" dirty="0" smtClean="0"/>
              <a:t>Important physical properties of sound:</a:t>
            </a:r>
          </a:p>
          <a:p>
            <a:pPr lvl="1"/>
            <a:r>
              <a:rPr lang="en-US" dirty="0" smtClean="0"/>
              <a:t>Loudness:</a:t>
            </a:r>
          </a:p>
          <a:p>
            <a:pPr lvl="2"/>
            <a:r>
              <a:rPr lang="en-US" dirty="0" smtClean="0"/>
              <a:t>Louder sounds have greater potential hazard</a:t>
            </a:r>
          </a:p>
          <a:p>
            <a:pPr lvl="1"/>
            <a:r>
              <a:rPr lang="en-US" dirty="0" smtClean="0"/>
              <a:t>Frequency:</a:t>
            </a:r>
          </a:p>
          <a:p>
            <a:pPr lvl="2"/>
            <a:r>
              <a:rPr lang="en-US" dirty="0" smtClean="0"/>
              <a:t>Higher frequency sounds are generally considered more harmful</a:t>
            </a:r>
          </a:p>
        </p:txBody>
      </p:sp>
    </p:spTree>
    <p:extLst>
      <p:ext uri="{BB962C8B-B14F-4D97-AF65-F5344CB8AC3E}">
        <p14:creationId xmlns:p14="http://schemas.microsoft.com/office/powerpoint/2010/main" val="3929089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Common Noises</a:t>
            </a:r>
            <a:endParaRPr lang="en-US" dirty="0"/>
          </a:p>
        </p:txBody>
      </p:sp>
      <p:graphicFrame>
        <p:nvGraphicFramePr>
          <p:cNvPr id="4" name="Content Placeholder 3" descr="The table's left side column provides a list of  common equipment or area noises, and the tables right side column provides a corresponding list of sound loudness levels in units of decibels on the A scale." title="Table of Common Noises Loudness"/>
          <p:cNvGraphicFramePr>
            <a:graphicFrameLocks noGrp="1"/>
          </p:cNvGraphicFramePr>
          <p:nvPr>
            <p:ph idx="1"/>
            <p:extLst>
              <p:ext uri="{D42A27DB-BD31-4B8C-83A1-F6EECF244321}">
                <p14:modId xmlns:p14="http://schemas.microsoft.com/office/powerpoint/2010/main" val="407772880"/>
              </p:ext>
            </p:extLst>
          </p:nvPr>
        </p:nvGraphicFramePr>
        <p:xfrm>
          <a:off x="457200" y="1417638"/>
          <a:ext cx="8229600" cy="4348480"/>
        </p:xfrm>
        <a:graphic>
          <a:graphicData uri="http://schemas.openxmlformats.org/drawingml/2006/table">
            <a:tbl>
              <a:tblPr firstRow="1" bandRow="1">
                <a:tableStyleId>{5C22544A-7EE6-4342-B048-85BDC9FD1C3A}</a:tableStyleId>
              </a:tblPr>
              <a:tblGrid>
                <a:gridCol w="5973097"/>
                <a:gridCol w="2256503"/>
              </a:tblGrid>
              <a:tr h="370840">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Equipment or Area</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Loudness </a:t>
                      </a:r>
                    </a:p>
                    <a:p>
                      <a:pPr algn="ctr"/>
                      <a:r>
                        <a:rPr lang="en-US" dirty="0" smtClean="0">
                          <a:solidFill>
                            <a:schemeClr val="tx1"/>
                          </a:solidFill>
                          <a:latin typeface="Times New Roman" panose="02020603050405020304" pitchFamily="18" charset="0"/>
                          <a:cs typeface="Times New Roman" panose="02020603050405020304" pitchFamily="18" charset="0"/>
                        </a:rPr>
                        <a:t>(Decibels -</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dBA</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Pneumatic chipper,</a:t>
                      </a:r>
                      <a:r>
                        <a:rPr lang="en-US" baseline="0" dirty="0" smtClean="0">
                          <a:solidFill>
                            <a:schemeClr val="tx1"/>
                          </a:solidFill>
                          <a:latin typeface="Times New Roman" panose="02020603050405020304" pitchFamily="18" charset="0"/>
                          <a:cs typeface="Times New Roman" panose="02020603050405020304" pitchFamily="18" charset="0"/>
                        </a:rPr>
                        <a:t> needle gun, etc., near operators ear</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110</a:t>
                      </a:r>
                      <a:r>
                        <a:rPr lang="en-US" baseline="0" dirty="0" smtClean="0">
                          <a:solidFill>
                            <a:schemeClr val="tx1"/>
                          </a:solidFill>
                          <a:latin typeface="Times New Roman" panose="02020603050405020304" pitchFamily="18" charset="0"/>
                          <a:cs typeface="Times New Roman" panose="02020603050405020304" pitchFamily="18" charset="0"/>
                        </a:rPr>
                        <a:t> – 120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Chainsaw, near user’s ear</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105</a:t>
                      </a:r>
                      <a:r>
                        <a:rPr lang="en-US" baseline="0" dirty="0" smtClean="0">
                          <a:solidFill>
                            <a:schemeClr val="tx1"/>
                          </a:solidFill>
                          <a:latin typeface="Times New Roman" panose="02020603050405020304" pitchFamily="18" charset="0"/>
                          <a:cs typeface="Times New Roman" panose="02020603050405020304" pitchFamily="18" charset="0"/>
                        </a:rPr>
                        <a:t> – 110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Impact wrench, near user’s ear</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100 – 105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Kitchen</a:t>
                      </a:r>
                      <a:r>
                        <a:rPr lang="en-US" baseline="0" dirty="0" smtClean="0">
                          <a:solidFill>
                            <a:schemeClr val="tx1"/>
                          </a:solidFill>
                          <a:latin typeface="Times New Roman" panose="02020603050405020304" pitchFamily="18" charset="0"/>
                          <a:cs typeface="Times New Roman" panose="02020603050405020304" pitchFamily="18" charset="0"/>
                        </a:rPr>
                        <a:t> blender, at approximately 3 feet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90 – 95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Table saw,</a:t>
                      </a:r>
                      <a:r>
                        <a:rPr lang="en-US" baseline="0" dirty="0" smtClean="0">
                          <a:solidFill>
                            <a:schemeClr val="tx1"/>
                          </a:solidFill>
                          <a:latin typeface="Times New Roman" panose="02020603050405020304" pitchFamily="18" charset="0"/>
                          <a:cs typeface="Times New Roman" panose="02020603050405020304" pitchFamily="18" charset="0"/>
                        </a:rPr>
                        <a:t> near user’s ear</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90 – 95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Lawn mower, near operators ear</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85 – 95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Vacuum cleaner, at approximately</a:t>
                      </a:r>
                      <a:r>
                        <a:rPr lang="en-US" baseline="0" dirty="0" smtClean="0">
                          <a:solidFill>
                            <a:schemeClr val="tx1"/>
                          </a:solidFill>
                          <a:latin typeface="Times New Roman" panose="02020603050405020304" pitchFamily="18" charset="0"/>
                          <a:cs typeface="Times New Roman" panose="02020603050405020304" pitchFamily="18" charset="0"/>
                        </a:rPr>
                        <a:t> 10 feet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75 – 80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Normal speaking voice,  at approximately 3 feet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60 – 70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Quiet control</a:t>
                      </a:r>
                      <a:r>
                        <a:rPr lang="en-US" baseline="0" dirty="0" smtClean="0">
                          <a:solidFill>
                            <a:schemeClr val="tx1"/>
                          </a:solidFill>
                          <a:latin typeface="Times New Roman" panose="02020603050405020304" pitchFamily="18" charset="0"/>
                          <a:cs typeface="Times New Roman" panose="02020603050405020304" pitchFamily="18" charset="0"/>
                        </a:rPr>
                        <a:t> room or office</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45 – 60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Bedroom, quiet, at night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30 – 40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29281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Noise-Induced Hearing Loss</a:t>
            </a:r>
            <a:endParaRPr lang="en-US" dirty="0"/>
          </a:p>
        </p:txBody>
      </p:sp>
      <p:sp>
        <p:nvSpPr>
          <p:cNvPr id="3" name="Content Placeholder 2"/>
          <p:cNvSpPr>
            <a:spLocks noGrp="1"/>
          </p:cNvSpPr>
          <p:nvPr>
            <p:ph idx="1"/>
          </p:nvPr>
        </p:nvSpPr>
        <p:spPr/>
        <p:txBody>
          <a:bodyPr/>
          <a:lstStyle/>
          <a:p>
            <a:r>
              <a:rPr lang="en-US" dirty="0" smtClean="0"/>
              <a:t>Definition: </a:t>
            </a:r>
          </a:p>
          <a:p>
            <a:pPr lvl="1"/>
            <a:r>
              <a:rPr lang="en-US" dirty="0" smtClean="0"/>
              <a:t>Noise-Induced hearing loss (NIHL) is a type of sensory neural hearing loss caused by repeated exposure to sounds that meet certain characteristics</a:t>
            </a:r>
          </a:p>
          <a:p>
            <a:pPr lvl="1"/>
            <a:endParaRPr lang="en-US" dirty="0" smtClean="0"/>
          </a:p>
          <a:p>
            <a:pPr lvl="1"/>
            <a:r>
              <a:rPr lang="en-US" dirty="0" smtClean="0"/>
              <a:t>NIHL is a repetitive trauma disorder:</a:t>
            </a:r>
          </a:p>
          <a:p>
            <a:pPr lvl="2"/>
            <a:r>
              <a:rPr lang="en-US" dirty="0" smtClean="0"/>
              <a:t>Repeated trauma to the inner ear caused by exposure to loud sounds may result in NIHL </a:t>
            </a:r>
          </a:p>
        </p:txBody>
      </p:sp>
    </p:spTree>
    <p:extLst>
      <p:ext uri="{BB962C8B-B14F-4D97-AF65-F5344CB8AC3E}">
        <p14:creationId xmlns:p14="http://schemas.microsoft.com/office/powerpoint/2010/main" val="1460179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230"/>
          </a:xfrm>
        </p:spPr>
        <p:txBody>
          <a:bodyPr>
            <a:normAutofit/>
          </a:bodyPr>
          <a:lstStyle/>
          <a:p>
            <a:r>
              <a:rPr lang="en-US" dirty="0" smtClean="0"/>
              <a:t>Example of Damaged Hair Cells</a:t>
            </a:r>
            <a:endParaRPr lang="en-US" dirty="0"/>
          </a:p>
        </p:txBody>
      </p:sp>
      <p:sp>
        <p:nvSpPr>
          <p:cNvPr id="3" name="Content Placeholder 2"/>
          <p:cNvSpPr>
            <a:spLocks noGrp="1"/>
          </p:cNvSpPr>
          <p:nvPr>
            <p:ph idx="1"/>
          </p:nvPr>
        </p:nvSpPr>
        <p:spPr>
          <a:xfrm>
            <a:off x="457200" y="1117633"/>
            <a:ext cx="8229600" cy="1609526"/>
          </a:xfrm>
        </p:spPr>
        <p:txBody>
          <a:bodyPr>
            <a:normAutofit fontScale="77500" lnSpcReduction="20000"/>
          </a:bodyPr>
          <a:lstStyle/>
          <a:p>
            <a:r>
              <a:rPr lang="en-US" dirty="0" smtClean="0"/>
              <a:t>Inner ear: Area where mechanical energy is converted to electrical impulse</a:t>
            </a:r>
          </a:p>
          <a:p>
            <a:pPr lvl="1"/>
            <a:r>
              <a:rPr lang="en-US" dirty="0" smtClean="0"/>
              <a:t>Cochlea: Structure where hair cells are located</a:t>
            </a:r>
          </a:p>
          <a:p>
            <a:pPr lvl="2"/>
            <a:r>
              <a:rPr lang="en-US" dirty="0" smtClean="0"/>
              <a:t>Hair Cells: Structures whose movement creates electrical impulse for sounds</a:t>
            </a:r>
            <a:endParaRPr lang="en-US" dirty="0"/>
          </a:p>
        </p:txBody>
      </p:sp>
      <p:sp>
        <p:nvSpPr>
          <p:cNvPr id="5" name="TextBox 4"/>
          <p:cNvSpPr txBox="1"/>
          <p:nvPr/>
        </p:nvSpPr>
        <p:spPr>
          <a:xfrm>
            <a:off x="2004630" y="2727158"/>
            <a:ext cx="4307589"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Image of normal and damaged hair cells</a:t>
            </a:r>
            <a:endParaRPr lang="en-US" sz="2000" dirty="0">
              <a:latin typeface="Times New Roman" panose="02020603050405020304" pitchFamily="18" charset="0"/>
              <a:cs typeface="Times New Roman" panose="02020603050405020304" pitchFamily="18" charset="0"/>
            </a:endParaRPr>
          </a:p>
        </p:txBody>
      </p:sp>
      <p:pic>
        <p:nvPicPr>
          <p:cNvPr id="4" name="Picture 3" descr="The image on the left shows normal, health, fully intact hair cells.  The image on the right shows hair cells that have been injured by damaging noise (sound) exposure.  These injured hair cells will never recover from this damage.  Note how the damaged hair cells are bent and tussled, where as the normal hair cells are straight and organized.&#10;" title="Image of Hair Cells"/>
          <p:cNvPicPr>
            <a:picLocks noChangeAspect="1"/>
          </p:cNvPicPr>
          <p:nvPr/>
        </p:nvPicPr>
        <p:blipFill>
          <a:blip r:embed="rId3"/>
          <a:stretch>
            <a:fillRect/>
          </a:stretch>
        </p:blipFill>
        <p:spPr>
          <a:xfrm>
            <a:off x="607307" y="3304673"/>
            <a:ext cx="7929386" cy="2775285"/>
          </a:xfrm>
          <a:prstGeom prst="rect">
            <a:avLst/>
          </a:prstGeom>
        </p:spPr>
      </p:pic>
      <p:sp>
        <p:nvSpPr>
          <p:cNvPr id="6" name="TextBox 5"/>
          <p:cNvSpPr txBox="1"/>
          <p:nvPr/>
        </p:nvSpPr>
        <p:spPr>
          <a:xfrm>
            <a:off x="4940968" y="6127722"/>
            <a:ext cx="396127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Note: Image obtained from CDC website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436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Exposure Time</a:t>
            </a:r>
            <a:endParaRPr lang="en-US" dirty="0"/>
          </a:p>
        </p:txBody>
      </p:sp>
      <p:sp>
        <p:nvSpPr>
          <p:cNvPr id="3" name="Content Placeholder 2"/>
          <p:cNvSpPr>
            <a:spLocks noGrp="1"/>
          </p:cNvSpPr>
          <p:nvPr>
            <p:ph idx="1"/>
          </p:nvPr>
        </p:nvSpPr>
        <p:spPr/>
        <p:txBody>
          <a:bodyPr/>
          <a:lstStyle/>
          <a:p>
            <a:r>
              <a:rPr lang="en-US" dirty="0" smtClean="0"/>
              <a:t>Exposure time:</a:t>
            </a:r>
          </a:p>
          <a:p>
            <a:pPr lvl="1"/>
            <a:r>
              <a:rPr lang="en-US" dirty="0" smtClean="0"/>
              <a:t>The amount time the worker is exposed to the hazard</a:t>
            </a:r>
          </a:p>
          <a:p>
            <a:pPr lvl="1"/>
            <a:r>
              <a:rPr lang="en-US" dirty="0" smtClean="0"/>
              <a:t>How much time per day (shift)</a:t>
            </a:r>
          </a:p>
          <a:p>
            <a:r>
              <a:rPr lang="en-US" dirty="0" smtClean="0"/>
              <a:t>Frequency of exposure:</a:t>
            </a:r>
          </a:p>
          <a:p>
            <a:pPr lvl="1"/>
            <a:r>
              <a:rPr lang="en-US" dirty="0" smtClean="0"/>
              <a:t>How often does the exposure occur?</a:t>
            </a:r>
          </a:p>
          <a:p>
            <a:pPr lvl="1"/>
            <a:r>
              <a:rPr lang="en-US" dirty="0" smtClean="0"/>
              <a:t>Daily, weekly, monthly</a:t>
            </a:r>
          </a:p>
          <a:p>
            <a:r>
              <a:rPr lang="en-US" dirty="0" smtClean="0"/>
              <a:t>Time-Weighted-Average</a:t>
            </a:r>
            <a:endParaRPr lang="en-US" dirty="0"/>
          </a:p>
          <a:p>
            <a:endParaRPr lang="en-US" dirty="0" smtClean="0"/>
          </a:p>
        </p:txBody>
      </p:sp>
    </p:spTree>
    <p:extLst>
      <p:ext uri="{BB962C8B-B14F-4D97-AF65-F5344CB8AC3E}">
        <p14:creationId xmlns:p14="http://schemas.microsoft.com/office/powerpoint/2010/main" val="184879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OSHA’s Noise Standard</a:t>
            </a:r>
            <a:endParaRPr lang="en-US" dirty="0"/>
          </a:p>
        </p:txBody>
      </p:sp>
      <p:sp>
        <p:nvSpPr>
          <p:cNvPr id="3" name="Content Placeholder 2"/>
          <p:cNvSpPr>
            <a:spLocks noGrp="1"/>
          </p:cNvSpPr>
          <p:nvPr>
            <p:ph idx="1"/>
          </p:nvPr>
        </p:nvSpPr>
        <p:spPr/>
        <p:txBody>
          <a:bodyPr/>
          <a:lstStyle/>
          <a:p>
            <a:r>
              <a:rPr lang="en-US" dirty="0" smtClean="0"/>
              <a:t>29 CFR 1910.95 </a:t>
            </a:r>
            <a:r>
              <a:rPr lang="mr-IN" dirty="0" smtClean="0"/>
              <a:t>–</a:t>
            </a:r>
            <a:r>
              <a:rPr lang="en-US" dirty="0" smtClean="0"/>
              <a:t> Occupational Noise Exposure</a:t>
            </a:r>
          </a:p>
          <a:p>
            <a:pPr lvl="1"/>
            <a:r>
              <a:rPr lang="en-US" dirty="0" smtClean="0"/>
              <a:t>Purpose:</a:t>
            </a:r>
          </a:p>
          <a:p>
            <a:pPr lvl="2"/>
            <a:r>
              <a:rPr lang="en-US" dirty="0" smtClean="0"/>
              <a:t>To protect workers from the effects of long-term “noise” exposure.</a:t>
            </a:r>
          </a:p>
          <a:p>
            <a:pPr lvl="1"/>
            <a:r>
              <a:rPr lang="en-US" dirty="0" smtClean="0"/>
              <a:t>Two major parts:</a:t>
            </a:r>
          </a:p>
          <a:p>
            <a:pPr lvl="2"/>
            <a:r>
              <a:rPr lang="en-US" dirty="0" smtClean="0"/>
              <a:t>Permissible exposure limit (PEL)</a:t>
            </a:r>
          </a:p>
          <a:p>
            <a:pPr lvl="2"/>
            <a:r>
              <a:rPr lang="en-US" dirty="0" smtClean="0"/>
              <a:t>Hearing conservation program</a:t>
            </a:r>
          </a:p>
          <a:p>
            <a:pPr lvl="3"/>
            <a:r>
              <a:rPr lang="en-US" dirty="0" smtClean="0"/>
              <a:t>Action Level</a:t>
            </a:r>
            <a:endParaRPr lang="en-US" dirty="0"/>
          </a:p>
        </p:txBody>
      </p:sp>
    </p:spTree>
    <p:extLst>
      <p:ext uri="{BB962C8B-B14F-4D97-AF65-F5344CB8AC3E}">
        <p14:creationId xmlns:p14="http://schemas.microsoft.com/office/powerpoint/2010/main" val="3135449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Permissible Exposure Limit</a:t>
            </a:r>
            <a:endParaRPr lang="en-US" dirty="0"/>
          </a:p>
        </p:txBody>
      </p:sp>
      <p:sp>
        <p:nvSpPr>
          <p:cNvPr id="3" name="Content Placeholder 2"/>
          <p:cNvSpPr>
            <a:spLocks noGrp="1"/>
          </p:cNvSpPr>
          <p:nvPr>
            <p:ph idx="1"/>
          </p:nvPr>
        </p:nvSpPr>
        <p:spPr/>
        <p:txBody>
          <a:bodyPr/>
          <a:lstStyle/>
          <a:p>
            <a:r>
              <a:rPr lang="en-US" dirty="0" smtClean="0"/>
              <a:t>Permissible Exposure Limit:</a:t>
            </a:r>
          </a:p>
          <a:p>
            <a:pPr lvl="1"/>
            <a:r>
              <a:rPr lang="en-US" dirty="0"/>
              <a:t>8</a:t>
            </a:r>
            <a:r>
              <a:rPr lang="en-US" dirty="0" smtClean="0"/>
              <a:t>-hr Time-Weighted-Average (TWA)</a:t>
            </a:r>
          </a:p>
          <a:p>
            <a:pPr lvl="2"/>
            <a:r>
              <a:rPr lang="en-US" dirty="0" smtClean="0"/>
              <a:t>90 </a:t>
            </a:r>
            <a:r>
              <a:rPr lang="en-US" dirty="0" err="1" smtClean="0"/>
              <a:t>dBA</a:t>
            </a:r>
            <a:endParaRPr lang="en-US" dirty="0" smtClean="0"/>
          </a:p>
          <a:p>
            <a:pPr lvl="1"/>
            <a:r>
              <a:rPr lang="en-US" dirty="0" smtClean="0"/>
              <a:t>Allowable exposure time is decreased as exposure level increases above 90 </a:t>
            </a:r>
            <a:r>
              <a:rPr lang="en-US" dirty="0" err="1" smtClean="0"/>
              <a:t>dBA</a:t>
            </a:r>
            <a:r>
              <a:rPr lang="en-US" dirty="0" smtClean="0"/>
              <a:t>; for instance:</a:t>
            </a:r>
          </a:p>
          <a:p>
            <a:pPr lvl="2"/>
            <a:r>
              <a:rPr lang="en-US" dirty="0" smtClean="0"/>
              <a:t>95 </a:t>
            </a:r>
            <a:r>
              <a:rPr lang="en-US" dirty="0" err="1" smtClean="0"/>
              <a:t>dBA</a:t>
            </a:r>
            <a:r>
              <a:rPr lang="en-US" dirty="0" smtClean="0"/>
              <a:t> maximum duration is 4 hours</a:t>
            </a:r>
          </a:p>
          <a:p>
            <a:pPr lvl="1"/>
            <a:r>
              <a:rPr lang="en-US" dirty="0" smtClean="0"/>
              <a:t>Peak or Impulse Noise:</a:t>
            </a:r>
          </a:p>
          <a:p>
            <a:pPr lvl="2"/>
            <a:r>
              <a:rPr lang="en-US" dirty="0" smtClean="0"/>
              <a:t>Exposure should not exceed 140 </a:t>
            </a:r>
            <a:r>
              <a:rPr lang="en-US" dirty="0" err="1" smtClean="0"/>
              <a:t>dBA</a:t>
            </a:r>
            <a:endParaRPr lang="en-US" dirty="0"/>
          </a:p>
        </p:txBody>
      </p:sp>
    </p:spTree>
    <p:extLst>
      <p:ext uri="{BB962C8B-B14F-4D97-AF65-F5344CB8AC3E}">
        <p14:creationId xmlns:p14="http://schemas.microsoft.com/office/powerpoint/2010/main" val="1279767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OSHA Noise Standard</a:t>
            </a:r>
            <a:br>
              <a:rPr lang="en-US" dirty="0" smtClean="0"/>
            </a:br>
            <a:r>
              <a:rPr lang="en-US" sz="4000" dirty="0" smtClean="0"/>
              <a:t>Table G-16 </a:t>
            </a:r>
            <a:r>
              <a:rPr lang="mr-IN" sz="4000" dirty="0" smtClean="0"/>
              <a:t>–</a:t>
            </a:r>
            <a:r>
              <a:rPr lang="en-US" sz="4000" dirty="0" smtClean="0"/>
              <a:t> Permissible Noise Exposures</a:t>
            </a:r>
            <a:endParaRPr lang="en-US" sz="4000" dirty="0"/>
          </a:p>
        </p:txBody>
      </p:sp>
      <p:graphicFrame>
        <p:nvGraphicFramePr>
          <p:cNvPr id="3" name="Table 2" descr="The slide depicts Table G-16, obtained from the OSHA noise standard.  The tables left side column provides allowable exposure time in hours per day.  The tables right side column provides the corresponding sound level in units of dBA" title="OSHA Noise Standard, Table G-16"/>
          <p:cNvGraphicFramePr>
            <a:graphicFrameLocks noGrp="1"/>
          </p:cNvGraphicFramePr>
          <p:nvPr>
            <p:extLst>
              <p:ext uri="{D42A27DB-BD31-4B8C-83A1-F6EECF244321}">
                <p14:modId xmlns:p14="http://schemas.microsoft.com/office/powerpoint/2010/main" val="410895055"/>
              </p:ext>
            </p:extLst>
          </p:nvPr>
        </p:nvGraphicFramePr>
        <p:xfrm>
          <a:off x="987286" y="1566265"/>
          <a:ext cx="7169428" cy="4489979"/>
        </p:xfrm>
        <a:graphic>
          <a:graphicData uri="http://schemas.openxmlformats.org/drawingml/2006/table">
            <a:tbl>
              <a:tblPr firstRow="1" bandRow="1">
                <a:tableStyleId>{5C22544A-7EE6-4342-B048-85BDC9FD1C3A}</a:tableStyleId>
              </a:tblPr>
              <a:tblGrid>
                <a:gridCol w="3584714"/>
                <a:gridCol w="3584714"/>
              </a:tblGrid>
              <a:tr h="722525">
                <a:tc>
                  <a:txBody>
                    <a:bodyPr/>
                    <a:lstStyle/>
                    <a:p>
                      <a:r>
                        <a:rPr lang="en-US" dirty="0" smtClean="0">
                          <a:solidFill>
                            <a:schemeClr val="tx1"/>
                          </a:solidFill>
                          <a:latin typeface="Times New Roman" panose="02020603050405020304" pitchFamily="18" charset="0"/>
                          <a:cs typeface="Times New Roman" panose="02020603050405020304" pitchFamily="18" charset="0"/>
                        </a:rPr>
                        <a:t>Exposure Duration per Day in Hours</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Sound Level in </a:t>
                      </a:r>
                      <a:r>
                        <a:rPr lang="en-US" dirty="0" err="1" smtClean="0">
                          <a:solidFill>
                            <a:schemeClr val="tx1"/>
                          </a:solidFill>
                          <a:latin typeface="Times New Roman" panose="02020603050405020304" pitchFamily="18" charset="0"/>
                          <a:cs typeface="Times New Roman" panose="02020603050405020304" pitchFamily="18" charset="0"/>
                        </a:rPr>
                        <a:t>dBA</a:t>
                      </a:r>
                      <a:r>
                        <a:rPr lang="en-US" baseline="0" dirty="0" smtClean="0">
                          <a:solidFill>
                            <a:schemeClr val="tx1"/>
                          </a:solidFill>
                          <a:latin typeface="Times New Roman" panose="02020603050405020304" pitchFamily="18" charset="0"/>
                          <a:cs typeface="Times New Roman" panose="02020603050405020304" pitchFamily="18" charset="0"/>
                        </a:rPr>
                        <a:t> with Slow Response</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8</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90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92</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4</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95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3</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97</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2</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100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 ½</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102</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105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½</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110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606">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¼ or less</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115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802579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457200" y="1850873"/>
            <a:ext cx="8229600" cy="2385503"/>
          </a:xfrm>
        </p:spPr>
        <p:txBody>
          <a:bodyPr>
            <a:normAutofit/>
          </a:bodyPr>
          <a:lstStyle/>
          <a:p>
            <a:pPr marL="0" indent="0" algn="ctr">
              <a:buNone/>
            </a:pPr>
            <a:r>
              <a:rPr lang="en-US" sz="2800" dirty="0" smtClean="0"/>
              <a:t>United States Department of Labor</a:t>
            </a:r>
          </a:p>
          <a:p>
            <a:pPr marL="0" indent="0" algn="ctr">
              <a:buNone/>
            </a:pPr>
            <a:r>
              <a:rPr lang="en-US" sz="2800" dirty="0" smtClean="0"/>
              <a:t>Occupational Safety of Health Administration (OSHA)</a:t>
            </a:r>
          </a:p>
          <a:p>
            <a:pPr marL="0" indent="0" algn="ctr">
              <a:buNone/>
            </a:pPr>
            <a:r>
              <a:rPr lang="en-US" sz="2800" dirty="0" smtClean="0"/>
              <a:t>Susan Harwood Training Grant</a:t>
            </a:r>
          </a:p>
          <a:p>
            <a:pPr marL="0" indent="0" algn="ctr">
              <a:buNone/>
            </a:pPr>
            <a:r>
              <a:rPr lang="en-US" sz="2800" dirty="0" smtClean="0"/>
              <a:t>SH-05151-SH9</a:t>
            </a:r>
            <a:endParaRPr lang="en-US" sz="2800" dirty="0"/>
          </a:p>
        </p:txBody>
      </p:sp>
      <p:sp>
        <p:nvSpPr>
          <p:cNvPr id="4" name="TextBox 3"/>
          <p:cNvSpPr txBox="1"/>
          <p:nvPr/>
        </p:nvSpPr>
        <p:spPr>
          <a:xfrm>
            <a:off x="1311807" y="4929905"/>
            <a:ext cx="6792984" cy="954107"/>
          </a:xfrm>
          <a:prstGeom prst="rect">
            <a:avLst/>
          </a:prstGeom>
          <a:noFill/>
        </p:spPr>
        <p:txBody>
          <a:bodyPr wrap="square" rtlCol="0">
            <a:spAutoFit/>
          </a:bodyPr>
          <a:lstStyle/>
          <a:p>
            <a:r>
              <a:rPr lang="en-US" sz="1400" i="1" dirty="0" smtClean="0">
                <a:latin typeface="Times New Roman"/>
                <a:cs typeface="Times New Roman"/>
              </a:rPr>
              <a:t>This material was produced under a grant (SH-05151-SH9) from the occupational Safety and Health Administration, U.S. Department of Labor.  It does not necessarily reflect the views or policies of the U.S. Department of Labor, nor does its mention of any trade names, commercial products, or organizations imply an endorsement by the U.S. Government.</a:t>
            </a:r>
            <a:endParaRPr lang="en-US" sz="1400" i="1" dirty="0">
              <a:latin typeface="Times New Roman"/>
              <a:cs typeface="Times New Roman"/>
            </a:endParaRPr>
          </a:p>
        </p:txBody>
      </p:sp>
    </p:spTree>
    <p:extLst>
      <p:ext uri="{BB962C8B-B14F-4D97-AF65-F5344CB8AC3E}">
        <p14:creationId xmlns:p14="http://schemas.microsoft.com/office/powerpoint/2010/main" val="1038127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Conservation Program</a:t>
            </a:r>
            <a:endParaRPr lang="en-US" dirty="0"/>
          </a:p>
        </p:txBody>
      </p:sp>
      <p:sp>
        <p:nvSpPr>
          <p:cNvPr id="3" name="Content Placeholder 2"/>
          <p:cNvSpPr>
            <a:spLocks noGrp="1"/>
          </p:cNvSpPr>
          <p:nvPr>
            <p:ph idx="1"/>
          </p:nvPr>
        </p:nvSpPr>
        <p:spPr/>
        <p:txBody>
          <a:bodyPr>
            <a:normAutofit lnSpcReduction="10000"/>
          </a:bodyPr>
          <a:lstStyle/>
          <a:p>
            <a:r>
              <a:rPr lang="en-US" dirty="0" smtClean="0"/>
              <a:t>Mandated by 1910.95 when:</a:t>
            </a:r>
          </a:p>
          <a:p>
            <a:pPr lvl="1"/>
            <a:r>
              <a:rPr lang="en-US" dirty="0" smtClean="0"/>
              <a:t>Worker 8-hr TWA noise exposure meets or exceeds 85 </a:t>
            </a:r>
            <a:r>
              <a:rPr lang="en-US" dirty="0" err="1" smtClean="0"/>
              <a:t>dBA</a:t>
            </a:r>
            <a:endParaRPr lang="en-US" dirty="0" smtClean="0"/>
          </a:p>
          <a:p>
            <a:r>
              <a:rPr lang="en-US" dirty="0" smtClean="0"/>
              <a:t>Components:</a:t>
            </a:r>
          </a:p>
          <a:p>
            <a:pPr lvl="1"/>
            <a:r>
              <a:rPr lang="en-US" dirty="0" smtClean="0"/>
              <a:t>Exposure monitoring</a:t>
            </a:r>
          </a:p>
          <a:p>
            <a:pPr lvl="1"/>
            <a:r>
              <a:rPr lang="en-US" dirty="0" smtClean="0"/>
              <a:t>Audiometric testing program</a:t>
            </a:r>
          </a:p>
          <a:p>
            <a:pPr lvl="1"/>
            <a:r>
              <a:rPr lang="en-US" dirty="0" smtClean="0"/>
              <a:t>Hearing Protectors</a:t>
            </a:r>
          </a:p>
          <a:p>
            <a:pPr lvl="1"/>
            <a:r>
              <a:rPr lang="en-US" dirty="0" smtClean="0"/>
              <a:t>Training program</a:t>
            </a:r>
          </a:p>
          <a:p>
            <a:pPr lvl="1"/>
            <a:r>
              <a:rPr lang="en-US" dirty="0" smtClean="0"/>
              <a:t>Recordkeeping </a:t>
            </a:r>
            <a:endParaRPr lang="en-US" dirty="0"/>
          </a:p>
        </p:txBody>
      </p:sp>
    </p:spTree>
    <p:extLst>
      <p:ext uri="{BB962C8B-B14F-4D97-AF65-F5344CB8AC3E}">
        <p14:creationId xmlns:p14="http://schemas.microsoft.com/office/powerpoint/2010/main" val="4191591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Monitoring</a:t>
            </a:r>
            <a:endParaRPr lang="en-US" dirty="0"/>
          </a:p>
        </p:txBody>
      </p:sp>
      <p:sp>
        <p:nvSpPr>
          <p:cNvPr id="3" name="Content Placeholder 2"/>
          <p:cNvSpPr>
            <a:spLocks noGrp="1"/>
          </p:cNvSpPr>
          <p:nvPr>
            <p:ph idx="1"/>
          </p:nvPr>
        </p:nvSpPr>
        <p:spPr/>
        <p:txBody>
          <a:bodyPr/>
          <a:lstStyle/>
          <a:p>
            <a:r>
              <a:rPr lang="en-US" b="1" dirty="0" smtClean="0"/>
              <a:t>When?</a:t>
            </a:r>
          </a:p>
          <a:p>
            <a:pPr lvl="1"/>
            <a:r>
              <a:rPr lang="en-US" dirty="0" smtClean="0"/>
              <a:t>When workplace conditions indicate that an employee’s exposure may meet or exceed an 8-hr TWA of 85 </a:t>
            </a:r>
            <a:r>
              <a:rPr lang="en-US" dirty="0" err="1" smtClean="0"/>
              <a:t>dBA</a:t>
            </a:r>
            <a:r>
              <a:rPr lang="en-US" dirty="0" smtClean="0"/>
              <a:t>, employers must develop and implement a monitoring program.</a:t>
            </a:r>
          </a:p>
          <a:p>
            <a:r>
              <a:rPr lang="en-US" b="1" dirty="0" smtClean="0"/>
              <a:t>By Whom?</a:t>
            </a:r>
          </a:p>
          <a:p>
            <a:pPr lvl="1"/>
            <a:r>
              <a:rPr lang="en-US" dirty="0" smtClean="0"/>
              <a:t>Industrial hygienist </a:t>
            </a:r>
          </a:p>
          <a:p>
            <a:pPr lvl="2"/>
            <a:r>
              <a:rPr lang="en-US" dirty="0" smtClean="0"/>
              <a:t>Occupational health professionals </a:t>
            </a:r>
            <a:endParaRPr lang="en-US" dirty="0"/>
          </a:p>
        </p:txBody>
      </p:sp>
    </p:spTree>
    <p:extLst>
      <p:ext uri="{BB962C8B-B14F-4D97-AF65-F5344CB8AC3E}">
        <p14:creationId xmlns:p14="http://schemas.microsoft.com/office/powerpoint/2010/main" val="3757302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Monitoring -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How Often?</a:t>
            </a:r>
          </a:p>
          <a:p>
            <a:pPr lvl="1"/>
            <a:r>
              <a:rPr lang="en-US" dirty="0" smtClean="0"/>
              <a:t>When exposures may change due to modifications or changes in:</a:t>
            </a:r>
          </a:p>
          <a:p>
            <a:pPr lvl="2"/>
            <a:r>
              <a:rPr lang="en-US" dirty="0" smtClean="0"/>
              <a:t>Production</a:t>
            </a:r>
          </a:p>
          <a:p>
            <a:pPr lvl="2"/>
            <a:r>
              <a:rPr lang="en-US" dirty="0" smtClean="0"/>
              <a:t>Process</a:t>
            </a:r>
          </a:p>
          <a:p>
            <a:pPr lvl="2"/>
            <a:r>
              <a:rPr lang="en-US" dirty="0" smtClean="0"/>
              <a:t>Equipment</a:t>
            </a:r>
          </a:p>
          <a:p>
            <a:pPr lvl="1"/>
            <a:r>
              <a:rPr lang="en-US" b="1" dirty="0" smtClean="0"/>
              <a:t>Frequently enough to know:</a:t>
            </a:r>
          </a:p>
          <a:p>
            <a:pPr lvl="2"/>
            <a:r>
              <a:rPr lang="en-US" dirty="0" smtClean="0"/>
              <a:t>If additional workers should be included</a:t>
            </a:r>
          </a:p>
          <a:p>
            <a:pPr lvl="2"/>
            <a:r>
              <a:rPr lang="en-US" dirty="0" smtClean="0"/>
              <a:t>If certain </a:t>
            </a:r>
            <a:r>
              <a:rPr lang="en-US" dirty="0" smtClean="0"/>
              <a:t>employees </a:t>
            </a:r>
            <a:r>
              <a:rPr lang="en-US" dirty="0" smtClean="0"/>
              <a:t>can be removed from the program</a:t>
            </a:r>
          </a:p>
          <a:p>
            <a:pPr lvl="2"/>
            <a:r>
              <a:rPr lang="en-US" dirty="0" smtClean="0"/>
              <a:t>If the program should be updated </a:t>
            </a:r>
          </a:p>
          <a:p>
            <a:pPr lvl="2"/>
            <a:endParaRPr lang="en-US" dirty="0"/>
          </a:p>
        </p:txBody>
      </p:sp>
    </p:spTree>
    <p:extLst>
      <p:ext uri="{BB962C8B-B14F-4D97-AF65-F5344CB8AC3E}">
        <p14:creationId xmlns:p14="http://schemas.microsoft.com/office/powerpoint/2010/main" val="3720836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Audiometric Testing Program</a:t>
            </a:r>
            <a:endParaRPr lang="en-US" dirty="0"/>
          </a:p>
        </p:txBody>
      </p:sp>
      <p:sp>
        <p:nvSpPr>
          <p:cNvPr id="3" name="Content Placeholder 2"/>
          <p:cNvSpPr>
            <a:spLocks noGrp="1"/>
          </p:cNvSpPr>
          <p:nvPr>
            <p:ph idx="1"/>
          </p:nvPr>
        </p:nvSpPr>
        <p:spPr/>
        <p:txBody>
          <a:bodyPr/>
          <a:lstStyle/>
          <a:p>
            <a:r>
              <a:rPr lang="en-US" b="1" dirty="0" smtClean="0"/>
              <a:t>What is “Audiometric Testing”:</a:t>
            </a:r>
          </a:p>
          <a:p>
            <a:pPr lvl="1"/>
            <a:r>
              <a:rPr lang="en-US" dirty="0" smtClean="0"/>
              <a:t>A medical testing procedure that evaluates an individual’s hearing sensitivity</a:t>
            </a:r>
            <a:endParaRPr lang="en-US" dirty="0"/>
          </a:p>
          <a:p>
            <a:r>
              <a:rPr lang="en-US" b="1" dirty="0" smtClean="0"/>
              <a:t>Purpose:</a:t>
            </a:r>
          </a:p>
          <a:p>
            <a:pPr lvl="1"/>
            <a:r>
              <a:rPr lang="en-US" dirty="0" smtClean="0"/>
              <a:t>Evaluate workers’ hearing sensitivity and identify those workers that may be experiencing a hearing “Threshold Shift”</a:t>
            </a:r>
          </a:p>
          <a:p>
            <a:pPr lvl="1"/>
            <a:endParaRPr lang="en-US" dirty="0"/>
          </a:p>
        </p:txBody>
      </p:sp>
    </p:spTree>
    <p:extLst>
      <p:ext uri="{BB962C8B-B14F-4D97-AF65-F5344CB8AC3E}">
        <p14:creationId xmlns:p14="http://schemas.microsoft.com/office/powerpoint/2010/main" val="2888373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Hearing Conservation Training Program Requirements</a:t>
            </a:r>
            <a:endParaRPr lang="en-US" dirty="0"/>
          </a:p>
        </p:txBody>
      </p:sp>
      <p:sp>
        <p:nvSpPr>
          <p:cNvPr id="3" name="Content Placeholder 2"/>
          <p:cNvSpPr>
            <a:spLocks noGrp="1"/>
          </p:cNvSpPr>
          <p:nvPr>
            <p:ph idx="1"/>
          </p:nvPr>
        </p:nvSpPr>
        <p:spPr/>
        <p:txBody>
          <a:bodyPr/>
          <a:lstStyle/>
          <a:p>
            <a:r>
              <a:rPr lang="en-US" b="1" dirty="0" smtClean="0"/>
              <a:t>Who?</a:t>
            </a:r>
          </a:p>
          <a:p>
            <a:pPr lvl="1"/>
            <a:r>
              <a:rPr lang="en-US" dirty="0" smtClean="0"/>
              <a:t>All workers that meet the requirements for inclusion in the hearing conservation program must be included in the training program</a:t>
            </a:r>
          </a:p>
          <a:p>
            <a:r>
              <a:rPr lang="en-US" b="1" dirty="0" smtClean="0"/>
              <a:t>When:</a:t>
            </a:r>
          </a:p>
          <a:p>
            <a:pPr lvl="1"/>
            <a:r>
              <a:rPr lang="en-US" dirty="0" smtClean="0"/>
              <a:t>Initially </a:t>
            </a:r>
          </a:p>
          <a:p>
            <a:pPr lvl="1"/>
            <a:r>
              <a:rPr lang="en-US" dirty="0" smtClean="0"/>
              <a:t>Annually</a:t>
            </a:r>
            <a:endParaRPr lang="en-US" dirty="0"/>
          </a:p>
        </p:txBody>
      </p:sp>
    </p:spTree>
    <p:extLst>
      <p:ext uri="{BB962C8B-B14F-4D97-AF65-F5344CB8AC3E}">
        <p14:creationId xmlns:p14="http://schemas.microsoft.com/office/powerpoint/2010/main" val="98558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rPr>
              <a:t>Hearing Conservation Training Program </a:t>
            </a:r>
            <a:r>
              <a:rPr lang="en-US" sz="4000" dirty="0" smtClean="0">
                <a:solidFill>
                  <a:prstClr val="black"/>
                </a:solidFill>
              </a:rPr>
              <a:t>Requirements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Topics?</a:t>
            </a:r>
          </a:p>
          <a:p>
            <a:pPr lvl="1"/>
            <a:r>
              <a:rPr lang="en-US" dirty="0" smtClean="0"/>
              <a:t>Effects of noise on hearing</a:t>
            </a:r>
          </a:p>
          <a:p>
            <a:pPr lvl="1"/>
            <a:r>
              <a:rPr lang="en-US" dirty="0" smtClean="0"/>
              <a:t>Hearing protection:</a:t>
            </a:r>
          </a:p>
          <a:p>
            <a:pPr lvl="2"/>
            <a:r>
              <a:rPr lang="en-US" dirty="0" smtClean="0"/>
              <a:t>Advantages, disadvantages, and attenuation of various types</a:t>
            </a:r>
          </a:p>
          <a:p>
            <a:pPr lvl="2"/>
            <a:r>
              <a:rPr lang="en-US" dirty="0" smtClean="0"/>
              <a:t>Instruction for selection, fitting, use, and care of various types</a:t>
            </a:r>
          </a:p>
          <a:p>
            <a:pPr lvl="1"/>
            <a:r>
              <a:rPr lang="en-US" dirty="0" smtClean="0"/>
              <a:t>Audiometric testing:</a:t>
            </a:r>
          </a:p>
          <a:p>
            <a:pPr lvl="2"/>
            <a:r>
              <a:rPr lang="en-US" dirty="0" smtClean="0"/>
              <a:t>Purpose</a:t>
            </a:r>
          </a:p>
          <a:p>
            <a:pPr lvl="2"/>
            <a:r>
              <a:rPr lang="en-US" dirty="0" smtClean="0"/>
              <a:t>Explanation of procedure</a:t>
            </a:r>
          </a:p>
        </p:txBody>
      </p:sp>
    </p:spTree>
    <p:extLst>
      <p:ext uri="{BB962C8B-B14F-4D97-AF65-F5344CB8AC3E}">
        <p14:creationId xmlns:p14="http://schemas.microsoft.com/office/powerpoint/2010/main" val="3616261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Exposure Controls</a:t>
            </a:r>
            <a:endParaRPr lang="en-US" dirty="0"/>
          </a:p>
        </p:txBody>
      </p:sp>
      <p:sp>
        <p:nvSpPr>
          <p:cNvPr id="3" name="Content Placeholder 2"/>
          <p:cNvSpPr>
            <a:spLocks noGrp="1"/>
          </p:cNvSpPr>
          <p:nvPr>
            <p:ph idx="1"/>
          </p:nvPr>
        </p:nvSpPr>
        <p:spPr/>
        <p:txBody>
          <a:bodyPr>
            <a:normAutofit lnSpcReduction="10000"/>
          </a:bodyPr>
          <a:lstStyle/>
          <a:p>
            <a:r>
              <a:rPr lang="en-US" b="1" dirty="0" smtClean="0"/>
              <a:t>Hierarchy of hazard control:</a:t>
            </a:r>
          </a:p>
          <a:p>
            <a:pPr lvl="1"/>
            <a:r>
              <a:rPr lang="en-US" dirty="0" smtClean="0"/>
              <a:t>Elimination of hazard:</a:t>
            </a:r>
          </a:p>
          <a:p>
            <a:pPr lvl="2"/>
            <a:r>
              <a:rPr lang="en-US" dirty="0" smtClean="0"/>
              <a:t>The hazard is completely removed from the workplace</a:t>
            </a:r>
          </a:p>
          <a:p>
            <a:pPr lvl="1"/>
            <a:r>
              <a:rPr lang="en-US" dirty="0" smtClean="0"/>
              <a:t>Control of the hazard:</a:t>
            </a:r>
          </a:p>
          <a:p>
            <a:pPr lvl="2"/>
            <a:r>
              <a:rPr lang="en-US" dirty="0" smtClean="0"/>
              <a:t>The hazard is controlled or managed to levels not considered to be hazardous</a:t>
            </a:r>
          </a:p>
          <a:p>
            <a:pPr lvl="1"/>
            <a:r>
              <a:rPr lang="en-US" dirty="0" smtClean="0"/>
              <a:t>Protect against the hazard:</a:t>
            </a:r>
          </a:p>
          <a:p>
            <a:pPr lvl="2"/>
            <a:r>
              <a:rPr lang="en-US" dirty="0" smtClean="0"/>
              <a:t>The hazard exists at hazardous levels in the workplace and personal protective devises are used to protect the employee</a:t>
            </a:r>
            <a:endParaRPr lang="en-US" dirty="0"/>
          </a:p>
        </p:txBody>
      </p:sp>
    </p:spTree>
    <p:extLst>
      <p:ext uri="{BB962C8B-B14F-4D97-AF65-F5344CB8AC3E}">
        <p14:creationId xmlns:p14="http://schemas.microsoft.com/office/powerpoint/2010/main" val="2380807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Protection Devices</a:t>
            </a:r>
            <a:endParaRPr lang="en-US" dirty="0"/>
          </a:p>
        </p:txBody>
      </p:sp>
      <p:sp>
        <p:nvSpPr>
          <p:cNvPr id="3" name="Content Placeholder 2"/>
          <p:cNvSpPr>
            <a:spLocks noGrp="1"/>
          </p:cNvSpPr>
          <p:nvPr>
            <p:ph idx="1"/>
          </p:nvPr>
        </p:nvSpPr>
        <p:spPr>
          <a:xfrm>
            <a:off x="457199" y="1600200"/>
            <a:ext cx="8229601" cy="4525963"/>
          </a:xfrm>
        </p:spPr>
        <p:txBody>
          <a:bodyPr>
            <a:normAutofit fontScale="92500" lnSpcReduction="10000"/>
          </a:bodyPr>
          <a:lstStyle/>
          <a:p>
            <a:r>
              <a:rPr lang="en-US" dirty="0" smtClean="0"/>
              <a:t>Many types of protectors are available</a:t>
            </a:r>
          </a:p>
          <a:p>
            <a:pPr lvl="1"/>
            <a:r>
              <a:rPr lang="en-US" dirty="0" smtClean="0"/>
              <a:t>Offer different levels of protection</a:t>
            </a:r>
          </a:p>
          <a:p>
            <a:r>
              <a:rPr lang="en-US" dirty="0" smtClean="0"/>
              <a:t>Proper selection is required for maximum protection</a:t>
            </a:r>
          </a:p>
          <a:p>
            <a:r>
              <a:rPr lang="en-US" dirty="0" smtClean="0"/>
              <a:t>Selection criteria:</a:t>
            </a:r>
          </a:p>
          <a:p>
            <a:pPr lvl="1"/>
            <a:r>
              <a:rPr lang="en-US" dirty="0" smtClean="0"/>
              <a:t>Level of noise exposure</a:t>
            </a:r>
          </a:p>
          <a:p>
            <a:pPr lvl="2"/>
            <a:r>
              <a:rPr lang="en-US" dirty="0" smtClean="0"/>
              <a:t>Noise </a:t>
            </a:r>
            <a:r>
              <a:rPr lang="en-US" dirty="0"/>
              <a:t>R</a:t>
            </a:r>
            <a:r>
              <a:rPr lang="en-US" dirty="0" smtClean="0"/>
              <a:t>eduction Rating</a:t>
            </a:r>
          </a:p>
          <a:p>
            <a:pPr lvl="1"/>
            <a:r>
              <a:rPr lang="en-US" dirty="0" smtClean="0"/>
              <a:t>Type of work being performed</a:t>
            </a:r>
          </a:p>
          <a:p>
            <a:pPr lvl="1"/>
            <a:r>
              <a:rPr lang="en-US" dirty="0" smtClean="0"/>
              <a:t>Environmental conditions</a:t>
            </a:r>
          </a:p>
          <a:p>
            <a:pPr lvl="1"/>
            <a:r>
              <a:rPr lang="en-US" dirty="0" smtClean="0"/>
              <a:t>Employee comfort</a:t>
            </a:r>
            <a:endParaRPr lang="en-US" dirty="0"/>
          </a:p>
        </p:txBody>
      </p:sp>
    </p:spTree>
    <p:extLst>
      <p:ext uri="{BB962C8B-B14F-4D97-AF65-F5344CB8AC3E}">
        <p14:creationId xmlns:p14="http://schemas.microsoft.com/office/powerpoint/2010/main" val="1203204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Hearing Protection Devices</a:t>
            </a:r>
            <a:endParaRPr lang="en-US" dirty="0"/>
          </a:p>
        </p:txBody>
      </p:sp>
      <p:sp>
        <p:nvSpPr>
          <p:cNvPr id="3" name="Content Placeholder 2"/>
          <p:cNvSpPr>
            <a:spLocks noGrp="1"/>
          </p:cNvSpPr>
          <p:nvPr>
            <p:ph idx="1"/>
          </p:nvPr>
        </p:nvSpPr>
        <p:spPr/>
        <p:txBody>
          <a:bodyPr/>
          <a:lstStyle/>
          <a:p>
            <a:r>
              <a:rPr lang="en-US" dirty="0" smtClean="0"/>
              <a:t>Three basic types of hearing protectors</a:t>
            </a:r>
          </a:p>
          <a:p>
            <a:pPr lvl="1"/>
            <a:r>
              <a:rPr lang="en-US" dirty="0" smtClean="0"/>
              <a:t>Ear muffs</a:t>
            </a:r>
          </a:p>
          <a:p>
            <a:pPr lvl="1"/>
            <a:r>
              <a:rPr lang="en-US" dirty="0" smtClean="0"/>
              <a:t>Earplugs (inserted)</a:t>
            </a:r>
          </a:p>
          <a:p>
            <a:pPr lvl="1"/>
            <a:r>
              <a:rPr lang="en-US" dirty="0" smtClean="0"/>
              <a:t>Canal caps (semi-aural earplugs) </a:t>
            </a:r>
          </a:p>
          <a:p>
            <a:r>
              <a:rPr lang="en-US" dirty="0" smtClean="0"/>
              <a:t>Mode of operation:</a:t>
            </a:r>
          </a:p>
          <a:p>
            <a:pPr lvl="1"/>
            <a:r>
              <a:rPr lang="en-US" dirty="0" smtClean="0"/>
              <a:t>Passive attenuation</a:t>
            </a:r>
          </a:p>
          <a:p>
            <a:pPr lvl="1"/>
            <a:r>
              <a:rPr lang="en-US" dirty="0" smtClean="0"/>
              <a:t>Active attenuation</a:t>
            </a:r>
          </a:p>
          <a:p>
            <a:pPr lvl="1"/>
            <a:r>
              <a:rPr lang="en-US" dirty="0" smtClean="0"/>
              <a:t>Active noise cancellation</a:t>
            </a:r>
          </a:p>
          <a:p>
            <a:pPr lvl="1"/>
            <a:endParaRPr lang="en-US" dirty="0"/>
          </a:p>
        </p:txBody>
      </p:sp>
    </p:spTree>
    <p:extLst>
      <p:ext uri="{BB962C8B-B14F-4D97-AF65-F5344CB8AC3E}">
        <p14:creationId xmlns:p14="http://schemas.microsoft.com/office/powerpoint/2010/main" val="3496129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Hearing Protector - Mode of Operation</a:t>
            </a:r>
            <a:endParaRPr lang="en-US" dirty="0"/>
          </a:p>
        </p:txBody>
      </p:sp>
      <p:sp>
        <p:nvSpPr>
          <p:cNvPr id="3" name="Content Placeholder 2"/>
          <p:cNvSpPr>
            <a:spLocks noGrp="1"/>
          </p:cNvSpPr>
          <p:nvPr>
            <p:ph idx="1"/>
          </p:nvPr>
        </p:nvSpPr>
        <p:spPr>
          <a:xfrm>
            <a:off x="457200" y="1325622"/>
            <a:ext cx="8229600" cy="4938175"/>
          </a:xfrm>
        </p:spPr>
        <p:txBody>
          <a:bodyPr>
            <a:normAutofit fontScale="92500" lnSpcReduction="10000"/>
          </a:bodyPr>
          <a:lstStyle/>
          <a:p>
            <a:r>
              <a:rPr lang="en-US" dirty="0" smtClean="0"/>
              <a:t>Three Modes of Operation</a:t>
            </a:r>
          </a:p>
          <a:p>
            <a:pPr lvl="1"/>
            <a:r>
              <a:rPr lang="en-US" dirty="0" smtClean="0"/>
              <a:t>Passive attenuation:</a:t>
            </a:r>
          </a:p>
          <a:p>
            <a:pPr lvl="2"/>
            <a:r>
              <a:rPr lang="en-US" dirty="0" smtClean="0"/>
              <a:t>Earplugs, canal caps, or muffs</a:t>
            </a:r>
          </a:p>
          <a:p>
            <a:pPr lvl="2"/>
            <a:r>
              <a:rPr lang="en-US" dirty="0" smtClean="0"/>
              <a:t>Noise is attenuated by the construction materials, blocking or partitioning auditory canal, etc.</a:t>
            </a:r>
          </a:p>
          <a:p>
            <a:pPr lvl="1"/>
            <a:r>
              <a:rPr lang="en-US" dirty="0" smtClean="0"/>
              <a:t>Active attenuation:</a:t>
            </a:r>
          </a:p>
          <a:p>
            <a:pPr lvl="2"/>
            <a:r>
              <a:rPr lang="en-US" dirty="0" smtClean="0"/>
              <a:t>Earmuffs</a:t>
            </a:r>
          </a:p>
          <a:p>
            <a:pPr lvl="2"/>
            <a:r>
              <a:rPr lang="en-US" dirty="0" smtClean="0"/>
              <a:t>An electronic component with volume control allows the user to determine how much sound reaches the ear</a:t>
            </a:r>
          </a:p>
          <a:p>
            <a:pPr lvl="1"/>
            <a:r>
              <a:rPr lang="en-US" dirty="0" smtClean="0"/>
              <a:t>Active noise reduction:</a:t>
            </a:r>
          </a:p>
          <a:p>
            <a:pPr lvl="2"/>
            <a:r>
              <a:rPr lang="en-US" dirty="0" smtClean="0"/>
              <a:t>Earplugs and muffs</a:t>
            </a:r>
          </a:p>
          <a:p>
            <a:pPr lvl="2"/>
            <a:r>
              <a:rPr lang="en-US" dirty="0" smtClean="0"/>
              <a:t>Electronic component creates an inverse sound wave that “cancels” out the noise wave</a:t>
            </a:r>
          </a:p>
        </p:txBody>
      </p:sp>
    </p:spTree>
    <p:extLst>
      <p:ext uri="{BB962C8B-B14F-4D97-AF65-F5344CB8AC3E}">
        <p14:creationId xmlns:p14="http://schemas.microsoft.com/office/powerpoint/2010/main" val="9815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i="1" dirty="0" smtClean="0"/>
              <a:t>The materials provided in this presentation are for information and awareness purposes.  In no instances and under no conditions should they be used as a reference for compliance with the OSHA Occupational Noise standard (29CFR 1910.95).  The link to obtain a copy of the standard is provided below.</a:t>
            </a:r>
          </a:p>
          <a:p>
            <a:pPr marL="0" indent="0" algn="ctr">
              <a:buNone/>
            </a:pPr>
            <a:r>
              <a:rPr lang="en-US" sz="2800" i="1" dirty="0" smtClean="0">
                <a:hlinkClick r:id="rId3"/>
              </a:rPr>
              <a:t>1910.95_OSHA_Occupational_Noise_Exposure</a:t>
            </a:r>
            <a:endParaRPr lang="en-US" sz="2800" i="1" dirty="0" smtClean="0"/>
          </a:p>
        </p:txBody>
      </p:sp>
    </p:spTree>
    <p:extLst>
      <p:ext uri="{BB962C8B-B14F-4D97-AF65-F5344CB8AC3E}">
        <p14:creationId xmlns:p14="http://schemas.microsoft.com/office/powerpoint/2010/main" val="1551435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 of Noise</a:t>
            </a:r>
            <a:endParaRPr lang="en-US" dirty="0"/>
          </a:p>
        </p:txBody>
      </p:sp>
      <p:sp>
        <p:nvSpPr>
          <p:cNvPr id="3" name="Content Placeholder 2"/>
          <p:cNvSpPr>
            <a:spLocks noGrp="1"/>
          </p:cNvSpPr>
          <p:nvPr>
            <p:ph idx="1"/>
          </p:nvPr>
        </p:nvSpPr>
        <p:spPr/>
        <p:txBody>
          <a:bodyPr/>
          <a:lstStyle/>
          <a:p>
            <a:r>
              <a:rPr lang="en-US" dirty="0" smtClean="0"/>
              <a:t>Purpose of hearing protectors:</a:t>
            </a:r>
          </a:p>
          <a:p>
            <a:pPr lvl="1"/>
            <a:r>
              <a:rPr lang="en-US" dirty="0" smtClean="0"/>
              <a:t>Attenuation of sound pressure</a:t>
            </a:r>
          </a:p>
          <a:p>
            <a:pPr lvl="2"/>
            <a:r>
              <a:rPr lang="en-US" dirty="0" smtClean="0"/>
              <a:t>Reduce but not eliminate workplace sounds</a:t>
            </a:r>
          </a:p>
          <a:p>
            <a:pPr lvl="1"/>
            <a:r>
              <a:rPr lang="en-US" dirty="0" smtClean="0"/>
              <a:t>Protect workers’ hearing</a:t>
            </a:r>
          </a:p>
          <a:p>
            <a:pPr lvl="2"/>
            <a:r>
              <a:rPr lang="en-US" dirty="0" smtClean="0"/>
              <a:t>Reduce sound pressure to lessen impact on auditory system</a:t>
            </a:r>
            <a:endParaRPr lang="en-US" dirty="0"/>
          </a:p>
        </p:txBody>
      </p:sp>
    </p:spTree>
    <p:extLst>
      <p:ext uri="{BB962C8B-B14F-4D97-AF65-F5344CB8AC3E}">
        <p14:creationId xmlns:p14="http://schemas.microsoft.com/office/powerpoint/2010/main" val="2450037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of a Hearing Protector</a:t>
            </a:r>
            <a:endParaRPr lang="en-US" dirty="0"/>
          </a:p>
        </p:txBody>
      </p:sp>
      <p:sp>
        <p:nvSpPr>
          <p:cNvPr id="3" name="Content Placeholder 2"/>
          <p:cNvSpPr>
            <a:spLocks noGrp="1"/>
          </p:cNvSpPr>
          <p:nvPr>
            <p:ph idx="1"/>
          </p:nvPr>
        </p:nvSpPr>
        <p:spPr>
          <a:xfrm>
            <a:off x="457200" y="1600200"/>
            <a:ext cx="8229600" cy="4469296"/>
          </a:xfrm>
        </p:spPr>
        <p:txBody>
          <a:bodyPr>
            <a:normAutofit fontScale="92500" lnSpcReduction="10000"/>
          </a:bodyPr>
          <a:lstStyle/>
          <a:p>
            <a:r>
              <a:rPr lang="en-US" dirty="0" smtClean="0"/>
              <a:t>Noise </a:t>
            </a:r>
            <a:r>
              <a:rPr lang="en-US" dirty="0"/>
              <a:t>R</a:t>
            </a:r>
            <a:r>
              <a:rPr lang="en-US" dirty="0" smtClean="0"/>
              <a:t>eduction Rating (NRR):</a:t>
            </a:r>
          </a:p>
          <a:p>
            <a:pPr lvl="1"/>
            <a:r>
              <a:rPr lang="en-US" dirty="0" smtClean="0"/>
              <a:t>Noise attenuation value</a:t>
            </a:r>
          </a:p>
          <a:p>
            <a:r>
              <a:rPr lang="en-US" dirty="0" smtClean="0"/>
              <a:t>Field Attenuation:</a:t>
            </a:r>
          </a:p>
          <a:p>
            <a:pPr lvl="1"/>
            <a:r>
              <a:rPr lang="en-US" dirty="0" smtClean="0"/>
              <a:t>OSHA </a:t>
            </a:r>
          </a:p>
          <a:p>
            <a:pPr marL="457200" lvl="1" indent="0">
              <a:buNone/>
            </a:pPr>
            <a:r>
              <a:rPr lang="en-US" sz="2400" dirty="0" smtClean="0"/>
              <a:t>TWA (</a:t>
            </a:r>
            <a:r>
              <a:rPr lang="en-US" sz="2400" dirty="0" err="1" smtClean="0"/>
              <a:t>dBA</a:t>
            </a:r>
            <a:r>
              <a:rPr lang="en-US" sz="2400" dirty="0" smtClean="0"/>
              <a:t>) – (NRR-7</a:t>
            </a:r>
            <a:r>
              <a:rPr lang="en-US" sz="2400" dirty="0"/>
              <a:t>) = Estimated Exposure (</a:t>
            </a:r>
            <a:r>
              <a:rPr lang="en-US" sz="2400" dirty="0" err="1"/>
              <a:t>dBA</a:t>
            </a:r>
            <a:r>
              <a:rPr lang="en-US" sz="2400" dirty="0" smtClean="0"/>
              <a:t>)</a:t>
            </a:r>
          </a:p>
          <a:p>
            <a:pPr marL="457200" lvl="1" indent="0">
              <a:buNone/>
            </a:pPr>
            <a:r>
              <a:rPr lang="en-US" sz="2400" dirty="0" smtClean="0"/>
              <a:t>OSHA Recommendation:</a:t>
            </a:r>
          </a:p>
          <a:p>
            <a:pPr marL="457200" lvl="1" indent="0">
              <a:buNone/>
            </a:pPr>
            <a:r>
              <a:rPr lang="en-US" sz="2400" dirty="0" smtClean="0"/>
              <a:t>TWA (</a:t>
            </a:r>
            <a:r>
              <a:rPr lang="en-US" sz="2400" dirty="0" err="1" smtClean="0"/>
              <a:t>dBA</a:t>
            </a:r>
            <a:r>
              <a:rPr lang="en-US" sz="2400" dirty="0" smtClean="0"/>
              <a:t>) – [(NRR-7) x 50%] = Estimated Exposure (</a:t>
            </a:r>
            <a:r>
              <a:rPr lang="en-US" sz="2400" dirty="0" err="1" smtClean="0"/>
              <a:t>dBA</a:t>
            </a:r>
            <a:r>
              <a:rPr lang="en-US" sz="2400" dirty="0" smtClean="0"/>
              <a:t>)</a:t>
            </a:r>
            <a:endParaRPr lang="en-US" dirty="0"/>
          </a:p>
          <a:p>
            <a:r>
              <a:rPr lang="en-US" dirty="0"/>
              <a:t>Fit Testing</a:t>
            </a:r>
          </a:p>
          <a:p>
            <a:pPr lvl="1"/>
            <a:r>
              <a:rPr lang="en-US" dirty="0" smtClean="0"/>
              <a:t>Procedure that measured the “fit” of a hearing protector</a:t>
            </a:r>
            <a:endParaRPr lang="en-US" dirty="0"/>
          </a:p>
          <a:p>
            <a:pPr marL="457200" lvl="1" indent="0">
              <a:buNone/>
            </a:pPr>
            <a:endParaRPr lang="en-US" sz="2400" dirty="0"/>
          </a:p>
        </p:txBody>
      </p:sp>
    </p:spTree>
    <p:extLst>
      <p:ext uri="{BB962C8B-B14F-4D97-AF65-F5344CB8AC3E}">
        <p14:creationId xmlns:p14="http://schemas.microsoft.com/office/powerpoint/2010/main" val="3390902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Earmuffs</a:t>
            </a:r>
            <a:endParaRPr lang="en-US" dirty="0"/>
          </a:p>
        </p:txBody>
      </p:sp>
      <p:sp>
        <p:nvSpPr>
          <p:cNvPr id="3" name="Content Placeholder 2"/>
          <p:cNvSpPr>
            <a:spLocks noGrp="1"/>
          </p:cNvSpPr>
          <p:nvPr>
            <p:ph idx="1"/>
          </p:nvPr>
        </p:nvSpPr>
        <p:spPr/>
        <p:txBody>
          <a:bodyPr/>
          <a:lstStyle/>
          <a:p>
            <a:r>
              <a:rPr lang="en-US" dirty="0" smtClean="0"/>
              <a:t>Devices that isolate </a:t>
            </a:r>
            <a:r>
              <a:rPr lang="en-US" dirty="0"/>
              <a:t>the </a:t>
            </a:r>
            <a:r>
              <a:rPr lang="en-US" dirty="0" smtClean="0"/>
              <a:t>auditory system from </a:t>
            </a:r>
            <a:r>
              <a:rPr lang="en-US" dirty="0"/>
              <a:t>noise by enclosing the entire external ear (pinna)</a:t>
            </a:r>
          </a:p>
          <a:p>
            <a:r>
              <a:rPr lang="en-US" dirty="0" smtClean="0"/>
              <a:t>Major parts:</a:t>
            </a:r>
          </a:p>
          <a:p>
            <a:pPr lvl="1"/>
            <a:r>
              <a:rPr lang="en-US" dirty="0" smtClean="0"/>
              <a:t>Hard (plastic) cups that cover the ears</a:t>
            </a:r>
          </a:p>
          <a:p>
            <a:pPr lvl="1"/>
            <a:r>
              <a:rPr lang="en-US" dirty="0" smtClean="0"/>
              <a:t>Sound proofing foam lining</a:t>
            </a:r>
          </a:p>
          <a:p>
            <a:pPr lvl="1"/>
            <a:r>
              <a:rPr lang="en-US" dirty="0" smtClean="0"/>
              <a:t>Sound proof perimeter cushion </a:t>
            </a:r>
          </a:p>
          <a:p>
            <a:pPr lvl="1"/>
            <a:r>
              <a:rPr lang="en-US" dirty="0" smtClean="0"/>
              <a:t>Adjustable headband</a:t>
            </a:r>
            <a:endParaRPr lang="en-US" dirty="0"/>
          </a:p>
        </p:txBody>
      </p:sp>
    </p:spTree>
    <p:extLst>
      <p:ext uri="{BB962C8B-B14F-4D97-AF65-F5344CB8AC3E}">
        <p14:creationId xmlns:p14="http://schemas.microsoft.com/office/powerpoint/2010/main" val="1300507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Earmuffs</a:t>
            </a:r>
            <a:br>
              <a:rPr lang="en-US" dirty="0" smtClean="0"/>
            </a:br>
            <a:r>
              <a:rPr lang="en-US" dirty="0" smtClean="0"/>
              <a:t>Advantages and Disadvantages</a:t>
            </a:r>
            <a:endParaRPr lang="en-US" dirty="0"/>
          </a:p>
        </p:txBody>
      </p:sp>
      <p:sp>
        <p:nvSpPr>
          <p:cNvPr id="5" name="Text Placeholder 4"/>
          <p:cNvSpPr txBox="1">
            <a:spLocks/>
          </p:cNvSpPr>
          <p:nvPr/>
        </p:nvSpPr>
        <p:spPr>
          <a:xfrm>
            <a:off x="457200" y="1655240"/>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smtClean="0"/>
              <a:t>Advantages</a:t>
            </a:r>
            <a:endParaRPr lang="en-US" sz="2800" dirty="0"/>
          </a:p>
        </p:txBody>
      </p:sp>
      <p:sp>
        <p:nvSpPr>
          <p:cNvPr id="7" name="Content Placeholder 5"/>
          <p:cNvSpPr txBox="1">
            <a:spLocks/>
          </p:cNvSpPr>
          <p:nvPr/>
        </p:nvSpPr>
        <p:spPr>
          <a:xfrm>
            <a:off x="815184" y="2328739"/>
            <a:ext cx="3682204" cy="35660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Times New Roman"/>
                <a:cs typeface="Times New Roman"/>
              </a:rPr>
              <a:t>Range of NRRs available</a:t>
            </a:r>
          </a:p>
          <a:p>
            <a:r>
              <a:rPr lang="en-US" sz="2000" dirty="0" smtClean="0">
                <a:latin typeface="Times New Roman"/>
                <a:cs typeface="Times New Roman"/>
              </a:rPr>
              <a:t>More protection at higher frequencies than earplugs</a:t>
            </a:r>
          </a:p>
          <a:p>
            <a:r>
              <a:rPr lang="en-US" sz="2000" dirty="0" smtClean="0">
                <a:latin typeface="Times New Roman"/>
                <a:cs typeface="Times New Roman"/>
              </a:rPr>
              <a:t>Reusable</a:t>
            </a:r>
          </a:p>
          <a:p>
            <a:pPr lvl="1"/>
            <a:r>
              <a:rPr lang="en-US" sz="1800" dirty="0" smtClean="0">
                <a:latin typeface="Times New Roman"/>
                <a:cs typeface="Times New Roman"/>
              </a:rPr>
              <a:t>Durable</a:t>
            </a:r>
          </a:p>
          <a:p>
            <a:pPr lvl="1"/>
            <a:r>
              <a:rPr lang="en-US" sz="1800" dirty="0" smtClean="0">
                <a:latin typeface="Times New Roman"/>
                <a:cs typeface="Times New Roman"/>
              </a:rPr>
              <a:t>Long lasting</a:t>
            </a:r>
          </a:p>
          <a:p>
            <a:r>
              <a:rPr lang="en-US" sz="2000" dirty="0" smtClean="0">
                <a:latin typeface="Times New Roman"/>
                <a:cs typeface="Times New Roman"/>
              </a:rPr>
              <a:t>Hard hat mountable</a:t>
            </a:r>
          </a:p>
          <a:p>
            <a:r>
              <a:rPr lang="en-US" sz="2000" dirty="0" smtClean="0">
                <a:latin typeface="Times New Roman"/>
                <a:cs typeface="Times New Roman"/>
              </a:rPr>
              <a:t>One size fits most</a:t>
            </a:r>
          </a:p>
          <a:p>
            <a:r>
              <a:rPr lang="en-US" sz="2000" dirty="0" smtClean="0">
                <a:latin typeface="Times New Roman"/>
                <a:cs typeface="Times New Roman"/>
              </a:rPr>
              <a:t>Active or passive noise attenuation</a:t>
            </a:r>
          </a:p>
        </p:txBody>
      </p:sp>
      <p:sp>
        <p:nvSpPr>
          <p:cNvPr id="6" name="Text Placeholder 6"/>
          <p:cNvSpPr txBox="1">
            <a:spLocks/>
          </p:cNvSpPr>
          <p:nvPr/>
        </p:nvSpPr>
        <p:spPr>
          <a:xfrm>
            <a:off x="4645025" y="1655240"/>
            <a:ext cx="4041775"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smtClean="0">
                <a:latin typeface="Times New Roman"/>
                <a:cs typeface="Times New Roman"/>
              </a:rPr>
              <a:t>Disadvantages</a:t>
            </a:r>
            <a:endParaRPr lang="en-US" sz="2800" dirty="0">
              <a:latin typeface="Times New Roman"/>
              <a:cs typeface="Times New Roman"/>
            </a:endParaRPr>
          </a:p>
        </p:txBody>
      </p:sp>
      <p:sp>
        <p:nvSpPr>
          <p:cNvPr id="8" name="Content Placeholder 7"/>
          <p:cNvSpPr txBox="1">
            <a:spLocks/>
          </p:cNvSpPr>
          <p:nvPr/>
        </p:nvSpPr>
        <p:spPr>
          <a:xfrm>
            <a:off x="4645025" y="2345316"/>
            <a:ext cx="4041775" cy="421022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Times New Roman"/>
                <a:cs typeface="Times New Roman"/>
              </a:rPr>
              <a:t>Higher cost per unit</a:t>
            </a:r>
          </a:p>
          <a:p>
            <a:r>
              <a:rPr lang="en-US" sz="2000" dirty="0" smtClean="0">
                <a:latin typeface="Times New Roman"/>
                <a:cs typeface="Times New Roman"/>
              </a:rPr>
              <a:t>Safety glasses interfere with fit and seal</a:t>
            </a:r>
          </a:p>
          <a:p>
            <a:r>
              <a:rPr lang="en-US" sz="2000" dirty="0" smtClean="0">
                <a:latin typeface="Times New Roman"/>
                <a:cs typeface="Times New Roman"/>
              </a:rPr>
              <a:t>Heavy/uncomfortable</a:t>
            </a:r>
          </a:p>
          <a:p>
            <a:pPr lvl="1"/>
            <a:r>
              <a:rPr lang="en-US" sz="1800" dirty="0" smtClean="0">
                <a:latin typeface="Times New Roman"/>
                <a:cs typeface="Times New Roman"/>
              </a:rPr>
              <a:t>Especially in hot environments</a:t>
            </a:r>
          </a:p>
          <a:p>
            <a:r>
              <a:rPr lang="en-US" sz="2000" dirty="0" smtClean="0">
                <a:latin typeface="Times New Roman"/>
                <a:cs typeface="Times New Roman"/>
              </a:rPr>
              <a:t>Must be cleaned between uses</a:t>
            </a:r>
          </a:p>
          <a:p>
            <a:pPr lvl="1"/>
            <a:r>
              <a:rPr lang="en-US" sz="1800" dirty="0" smtClean="0">
                <a:latin typeface="Times New Roman"/>
                <a:cs typeface="Times New Roman"/>
              </a:rPr>
              <a:t>Especially between different users</a:t>
            </a:r>
          </a:p>
          <a:p>
            <a:r>
              <a:rPr lang="en-US" sz="2000" dirty="0" smtClean="0">
                <a:latin typeface="Times New Roman"/>
                <a:cs typeface="Times New Roman"/>
              </a:rPr>
              <a:t>Must be inspected on a regular basis</a:t>
            </a:r>
          </a:p>
          <a:p>
            <a:pPr lvl="1"/>
            <a:r>
              <a:rPr lang="en-US" sz="1600" dirty="0" smtClean="0">
                <a:latin typeface="Times New Roman"/>
                <a:cs typeface="Times New Roman"/>
              </a:rPr>
              <a:t>Repairs may be required to maintain quality over long use life</a:t>
            </a:r>
          </a:p>
        </p:txBody>
      </p:sp>
    </p:spTree>
    <p:extLst>
      <p:ext uri="{BB962C8B-B14F-4D97-AF65-F5344CB8AC3E}">
        <p14:creationId xmlns:p14="http://schemas.microsoft.com/office/powerpoint/2010/main" val="463792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Earmuffs</a:t>
            </a:r>
            <a:endParaRPr lang="en-US" dirty="0"/>
          </a:p>
        </p:txBody>
      </p:sp>
      <p:pic>
        <p:nvPicPr>
          <p:cNvPr id="5" name="Picture 4" descr="Example of earmuffs, which have a Noise Reduction Rating of 27 dB" title="Thin Chartruse Earmuffs"/>
          <p:cNvPicPr>
            <a:picLocks noChangeAspect="1"/>
          </p:cNvPicPr>
          <p:nvPr/>
        </p:nvPicPr>
        <p:blipFill rotWithShape="1">
          <a:blip r:embed="rId3"/>
          <a:srcRect l="15221" t="18438" r="14524" b="17220"/>
          <a:stretch/>
        </p:blipFill>
        <p:spPr>
          <a:xfrm>
            <a:off x="432365" y="1179444"/>
            <a:ext cx="2178314" cy="1994991"/>
          </a:xfrm>
          <a:prstGeom prst="rect">
            <a:avLst/>
          </a:prstGeom>
        </p:spPr>
      </p:pic>
      <p:sp>
        <p:nvSpPr>
          <p:cNvPr id="7" name="TextBox 6"/>
          <p:cNvSpPr txBox="1"/>
          <p:nvPr/>
        </p:nvSpPr>
        <p:spPr>
          <a:xfrm>
            <a:off x="448563" y="3195400"/>
            <a:ext cx="214591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Earmuffs;</a:t>
            </a:r>
          </a:p>
          <a:p>
            <a:r>
              <a:rPr lang="en-US" dirty="0" smtClean="0">
                <a:latin typeface="Times New Roman" panose="02020603050405020304" pitchFamily="18" charset="0"/>
                <a:cs typeface="Times New Roman" panose="02020603050405020304" pitchFamily="18" charset="0"/>
              </a:rPr>
              <a:t>NRR 27 dB</a:t>
            </a:r>
            <a:endParaRPr lang="en-US" dirty="0">
              <a:latin typeface="Times New Roman" panose="02020603050405020304" pitchFamily="18" charset="0"/>
              <a:cs typeface="Times New Roman" panose="02020603050405020304" pitchFamily="18" charset="0"/>
            </a:endParaRPr>
          </a:p>
        </p:txBody>
      </p:sp>
      <p:pic>
        <p:nvPicPr>
          <p:cNvPr id="4" name="Picture 3" descr="Example of earmuffs mounted on a hardhat; they have a Noise Reduction Rating of 31 dB" title="hardhat mounted earmuffs"/>
          <p:cNvPicPr>
            <a:picLocks noChangeAspect="1"/>
          </p:cNvPicPr>
          <p:nvPr/>
        </p:nvPicPr>
        <p:blipFill rotWithShape="1">
          <a:blip r:embed="rId4"/>
          <a:srcRect l="19193" t="9020" r="17839" b="11234"/>
          <a:stretch/>
        </p:blipFill>
        <p:spPr>
          <a:xfrm>
            <a:off x="3163489" y="2176939"/>
            <a:ext cx="2902226" cy="2464905"/>
          </a:xfrm>
          <a:prstGeom prst="rect">
            <a:avLst/>
          </a:prstGeom>
        </p:spPr>
      </p:pic>
      <p:sp>
        <p:nvSpPr>
          <p:cNvPr id="10" name="TextBox 9"/>
          <p:cNvSpPr txBox="1"/>
          <p:nvPr/>
        </p:nvSpPr>
        <p:spPr>
          <a:xfrm>
            <a:off x="3537862" y="4649912"/>
            <a:ext cx="2153479"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Hardhat mounted earmuffs;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NRR </a:t>
            </a:r>
            <a:r>
              <a:rPr lang="en-US" dirty="0" smtClean="0">
                <a:latin typeface="Times New Roman" panose="02020603050405020304" pitchFamily="18" charset="0"/>
                <a:cs typeface="Times New Roman" panose="02020603050405020304" pitchFamily="18" charset="0"/>
              </a:rPr>
              <a:t>31 </a:t>
            </a:r>
            <a:r>
              <a:rPr lang="en-US" dirty="0">
                <a:latin typeface="Times New Roman" panose="02020603050405020304" pitchFamily="18" charset="0"/>
                <a:cs typeface="Times New Roman" panose="02020603050405020304" pitchFamily="18" charset="0"/>
              </a:rPr>
              <a:t>dB</a:t>
            </a:r>
          </a:p>
        </p:txBody>
      </p:sp>
      <p:pic>
        <p:nvPicPr>
          <p:cNvPr id="11" name="Picture 10" descr="Example of thicker earmuffs, they have a Noise Reduction Rating of 30 dB" title="Thick Chartruse Earmuffs"/>
          <p:cNvPicPr>
            <a:picLocks noChangeAspect="1"/>
          </p:cNvPicPr>
          <p:nvPr/>
        </p:nvPicPr>
        <p:blipFill>
          <a:blip r:embed="rId5"/>
          <a:stretch>
            <a:fillRect/>
          </a:stretch>
        </p:blipFill>
        <p:spPr>
          <a:xfrm>
            <a:off x="6497365" y="1328455"/>
            <a:ext cx="2260432" cy="2483991"/>
          </a:xfrm>
          <a:prstGeom prst="rect">
            <a:avLst/>
          </a:prstGeom>
        </p:spPr>
      </p:pic>
      <p:sp>
        <p:nvSpPr>
          <p:cNvPr id="12" name="TextBox 11"/>
          <p:cNvSpPr txBox="1"/>
          <p:nvPr/>
        </p:nvSpPr>
        <p:spPr>
          <a:xfrm>
            <a:off x="6626087" y="3833766"/>
            <a:ext cx="2517913"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Earmuffs;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NRR </a:t>
            </a:r>
            <a:r>
              <a:rPr lang="en-US" dirty="0" smtClean="0">
                <a:latin typeface="Times New Roman" panose="02020603050405020304" pitchFamily="18" charset="0"/>
                <a:cs typeface="Times New Roman" panose="02020603050405020304" pitchFamily="18" charset="0"/>
              </a:rPr>
              <a:t>30 </a:t>
            </a:r>
            <a:r>
              <a:rPr lang="en-US" dirty="0">
                <a:latin typeface="Times New Roman" panose="02020603050405020304" pitchFamily="18" charset="0"/>
                <a:cs typeface="Times New Roman" panose="02020603050405020304" pitchFamily="18" charset="0"/>
              </a:rPr>
              <a:t>dB</a:t>
            </a:r>
          </a:p>
          <a:p>
            <a:endParaRPr lang="en-US" dirty="0"/>
          </a:p>
        </p:txBody>
      </p:sp>
    </p:spTree>
    <p:extLst>
      <p:ext uri="{BB962C8B-B14F-4D97-AF65-F5344CB8AC3E}">
        <p14:creationId xmlns:p14="http://schemas.microsoft.com/office/powerpoint/2010/main" val="3108172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Earplugs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Ear plugs attenuate the sound pressure waves as they descend down the auditor canal.</a:t>
            </a:r>
          </a:p>
          <a:p>
            <a:pPr lvl="1"/>
            <a:r>
              <a:rPr lang="en-US" dirty="0" smtClean="0"/>
              <a:t>Sounds can typically be heard but at a much reduced loudness, allowing for communications and awareness of the workplace</a:t>
            </a:r>
          </a:p>
          <a:p>
            <a:r>
              <a:rPr lang="en-US" dirty="0" smtClean="0"/>
              <a:t>Several classes of earplugs are available:</a:t>
            </a:r>
          </a:p>
          <a:p>
            <a:pPr lvl="1"/>
            <a:r>
              <a:rPr lang="en-US" dirty="0" smtClean="0"/>
              <a:t>Formable foam</a:t>
            </a:r>
          </a:p>
          <a:p>
            <a:pPr lvl="1"/>
            <a:r>
              <a:rPr lang="en-US" dirty="0" smtClean="0"/>
              <a:t>Pre-formed silicone</a:t>
            </a:r>
          </a:p>
          <a:p>
            <a:pPr lvl="1"/>
            <a:r>
              <a:rPr lang="en-US" dirty="0" smtClean="0"/>
              <a:t>Custom-made</a:t>
            </a:r>
          </a:p>
          <a:p>
            <a:pPr lvl="2"/>
            <a:r>
              <a:rPr lang="en-US" dirty="0" smtClean="0"/>
              <a:t>Available with active sound cancellation technology</a:t>
            </a:r>
          </a:p>
          <a:p>
            <a:r>
              <a:rPr lang="en-US" dirty="0" smtClean="0"/>
              <a:t>Each class has advantages and disadvantages</a:t>
            </a:r>
          </a:p>
        </p:txBody>
      </p:sp>
    </p:spTree>
    <p:extLst>
      <p:ext uri="{BB962C8B-B14F-4D97-AF65-F5344CB8AC3E}">
        <p14:creationId xmlns:p14="http://schemas.microsoft.com/office/powerpoint/2010/main" val="2464841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Formable Foam Earplugs</a:t>
            </a:r>
            <a:endParaRPr lang="en-US" dirty="0"/>
          </a:p>
        </p:txBody>
      </p:sp>
      <p:sp>
        <p:nvSpPr>
          <p:cNvPr id="3" name="Content Placeholder 2"/>
          <p:cNvSpPr>
            <a:spLocks noGrp="1"/>
          </p:cNvSpPr>
          <p:nvPr>
            <p:ph idx="1"/>
          </p:nvPr>
        </p:nvSpPr>
        <p:spPr>
          <a:xfrm>
            <a:off x="457200" y="1334203"/>
            <a:ext cx="8229600" cy="4525963"/>
          </a:xfrm>
        </p:spPr>
        <p:txBody>
          <a:bodyPr/>
          <a:lstStyle/>
          <a:p>
            <a:r>
              <a:rPr lang="en-US" dirty="0" smtClean="0"/>
              <a:t>Constructed of soft polyvinyl chloride or polyurethane memory foam</a:t>
            </a:r>
          </a:p>
          <a:p>
            <a:r>
              <a:rPr lang="en-US" dirty="0" smtClean="0"/>
              <a:t>Commonly used throughout industry</a:t>
            </a:r>
          </a:p>
          <a:p>
            <a:r>
              <a:rPr lang="en-US" dirty="0" smtClean="0"/>
              <a:t>Available in many sizes, shapes, and colors</a:t>
            </a:r>
          </a:p>
          <a:p>
            <a:r>
              <a:rPr lang="en-US" dirty="0" smtClean="0"/>
              <a:t>Generally found comfortable to wear by most users</a:t>
            </a:r>
          </a:p>
          <a:p>
            <a:endParaRPr lang="en-US" dirty="0"/>
          </a:p>
        </p:txBody>
      </p:sp>
    </p:spTree>
    <p:extLst>
      <p:ext uri="{BB962C8B-B14F-4D97-AF65-F5344CB8AC3E}">
        <p14:creationId xmlns:p14="http://schemas.microsoft.com/office/powerpoint/2010/main" val="4277132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Formable Foam </a:t>
            </a:r>
            <a:r>
              <a:rPr lang="en-US" dirty="0" smtClean="0"/>
              <a:t>Earplugs - Fitting</a:t>
            </a:r>
            <a:endParaRPr lang="en-US" dirty="0"/>
          </a:p>
        </p:txBody>
      </p:sp>
      <p:sp>
        <p:nvSpPr>
          <p:cNvPr id="3" name="Content Placeholder 2"/>
          <p:cNvSpPr>
            <a:spLocks noGrp="1"/>
          </p:cNvSpPr>
          <p:nvPr>
            <p:ph idx="1"/>
          </p:nvPr>
        </p:nvSpPr>
        <p:spPr/>
        <p:txBody>
          <a:bodyPr/>
          <a:lstStyle/>
          <a:p>
            <a:r>
              <a:rPr lang="en-US" dirty="0" smtClean="0"/>
              <a:t>Earplug is rolled between the thumb and index finger to compress the plug</a:t>
            </a:r>
          </a:p>
          <a:p>
            <a:r>
              <a:rPr lang="en-US" dirty="0" smtClean="0"/>
              <a:t>Compressed plug is fully inserted into the auditory canal</a:t>
            </a:r>
          </a:p>
          <a:p>
            <a:r>
              <a:rPr lang="en-US" dirty="0" smtClean="0"/>
              <a:t>Plug will quickly expand to fill the auditory canal</a:t>
            </a:r>
          </a:p>
          <a:p>
            <a:r>
              <a:rPr lang="en-US" dirty="0" smtClean="0"/>
              <a:t>Remove slowly to prevent suction in the auditory cannel that may damage eardrum </a:t>
            </a:r>
            <a:endParaRPr lang="en-US" dirty="0"/>
          </a:p>
        </p:txBody>
      </p:sp>
    </p:spTree>
    <p:extLst>
      <p:ext uri="{BB962C8B-B14F-4D97-AF65-F5344CB8AC3E}">
        <p14:creationId xmlns:p14="http://schemas.microsoft.com/office/powerpoint/2010/main" val="2949706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70"/>
            <a:ext cx="8229600" cy="1143000"/>
          </a:xfrm>
        </p:spPr>
        <p:txBody>
          <a:bodyPr>
            <a:normAutofit fontScale="90000"/>
          </a:bodyPr>
          <a:lstStyle/>
          <a:p>
            <a:r>
              <a:rPr lang="en-US" dirty="0" smtClean="0"/>
              <a:t>Images of Formable Earplug Insertion</a:t>
            </a:r>
            <a:endParaRPr lang="en-US" dirty="0"/>
          </a:p>
        </p:txBody>
      </p:sp>
      <p:sp>
        <p:nvSpPr>
          <p:cNvPr id="5" name="TextBox 4"/>
          <p:cNvSpPr txBox="1"/>
          <p:nvPr/>
        </p:nvSpPr>
        <p:spPr>
          <a:xfrm>
            <a:off x="718102" y="1412540"/>
            <a:ext cx="77207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Step 1</a:t>
            </a:r>
            <a:endParaRPr lang="en-US" dirty="0">
              <a:latin typeface="Times New Roman" panose="02020603050405020304" pitchFamily="18" charset="0"/>
              <a:cs typeface="Times New Roman" panose="02020603050405020304" pitchFamily="18" charset="0"/>
            </a:endParaRPr>
          </a:p>
        </p:txBody>
      </p:sp>
      <p:pic>
        <p:nvPicPr>
          <p:cNvPr id="4" name="Picture 3" descr="Image of formable earplug being compressed by rolling between the thumb and forefingers.  This is done to prepare the plug for insertion into the auditory canal" title="Step 1"/>
          <p:cNvPicPr>
            <a:picLocks noChangeAspect="1"/>
          </p:cNvPicPr>
          <p:nvPr/>
        </p:nvPicPr>
        <p:blipFill>
          <a:blip r:embed="rId3"/>
          <a:stretch>
            <a:fillRect/>
          </a:stretch>
        </p:blipFill>
        <p:spPr>
          <a:xfrm>
            <a:off x="783250" y="1834413"/>
            <a:ext cx="1601029" cy="2223651"/>
          </a:xfrm>
          <a:prstGeom prst="rect">
            <a:avLst/>
          </a:prstGeom>
        </p:spPr>
      </p:pic>
      <p:sp>
        <p:nvSpPr>
          <p:cNvPr id="9" name="TextBox 8"/>
          <p:cNvSpPr txBox="1"/>
          <p:nvPr/>
        </p:nvSpPr>
        <p:spPr>
          <a:xfrm>
            <a:off x="735624" y="4162910"/>
            <a:ext cx="1696279"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Roll and squeeze earplug to compress it into a thin, firm piece</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33616" y="1387587"/>
            <a:ext cx="77207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Step 2</a:t>
            </a:r>
            <a:endParaRPr lang="en-US" dirty="0">
              <a:latin typeface="Times New Roman" panose="02020603050405020304" pitchFamily="18" charset="0"/>
              <a:cs typeface="Times New Roman" panose="02020603050405020304" pitchFamily="18" charset="0"/>
            </a:endParaRPr>
          </a:p>
        </p:txBody>
      </p:sp>
      <p:pic>
        <p:nvPicPr>
          <p:cNvPr id="6" name="Picture 5" descr="Image of outer ear being pulled up, while the complessed earplug is being inserted" title="Step 2"/>
          <p:cNvPicPr>
            <a:picLocks noChangeAspect="1"/>
          </p:cNvPicPr>
          <p:nvPr/>
        </p:nvPicPr>
        <p:blipFill>
          <a:blip r:embed="rId4"/>
          <a:stretch>
            <a:fillRect/>
          </a:stretch>
        </p:blipFill>
        <p:spPr>
          <a:xfrm>
            <a:off x="3166063" y="1834413"/>
            <a:ext cx="1987825" cy="2276136"/>
          </a:xfrm>
          <a:prstGeom prst="rect">
            <a:avLst/>
          </a:prstGeom>
        </p:spPr>
      </p:pic>
      <p:sp>
        <p:nvSpPr>
          <p:cNvPr id="10" name="TextBox 9"/>
          <p:cNvSpPr txBox="1"/>
          <p:nvPr/>
        </p:nvSpPr>
        <p:spPr>
          <a:xfrm rot="10800000" flipV="1">
            <a:off x="3133617" y="4162910"/>
            <a:ext cx="2001079" cy="203132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Pull top of ear up and back to open/straighten ear canal, then completely inset compressed earplug</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810032" y="1452339"/>
            <a:ext cx="77207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Step 3</a:t>
            </a:r>
            <a:endParaRPr lang="en-US" dirty="0">
              <a:latin typeface="Times New Roman" panose="02020603050405020304" pitchFamily="18" charset="0"/>
              <a:cs typeface="Times New Roman" panose="02020603050405020304" pitchFamily="18" charset="0"/>
            </a:endParaRPr>
          </a:p>
        </p:txBody>
      </p:sp>
      <p:pic>
        <p:nvPicPr>
          <p:cNvPr id="8" name="Picture 7" descr="Image depicts a finger holding the inserted earplug inplace while it expands" title="Step 3"/>
          <p:cNvPicPr>
            <a:picLocks noChangeAspect="1"/>
          </p:cNvPicPr>
          <p:nvPr/>
        </p:nvPicPr>
        <p:blipFill>
          <a:blip r:embed="rId5"/>
          <a:stretch>
            <a:fillRect/>
          </a:stretch>
        </p:blipFill>
        <p:spPr>
          <a:xfrm>
            <a:off x="5815033" y="1954183"/>
            <a:ext cx="2844752" cy="1972361"/>
          </a:xfrm>
          <a:prstGeom prst="rect">
            <a:avLst/>
          </a:prstGeom>
        </p:spPr>
      </p:pic>
      <p:sp>
        <p:nvSpPr>
          <p:cNvPr id="12" name="TextBox 11"/>
          <p:cNvSpPr txBox="1"/>
          <p:nvPr/>
        </p:nvSpPr>
        <p:spPr>
          <a:xfrm>
            <a:off x="5836409" y="4162910"/>
            <a:ext cx="1867313"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Hold earplug in place with finger as it expands, sounds should sound “muffled” with good fit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32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4246"/>
          </a:xfrm>
        </p:spPr>
        <p:txBody>
          <a:bodyPr>
            <a:normAutofit fontScale="90000"/>
          </a:bodyPr>
          <a:lstStyle/>
          <a:p>
            <a:r>
              <a:rPr lang="en-US" sz="4900" dirty="0" smtClean="0"/>
              <a:t>Formable Foam Earplugs</a:t>
            </a:r>
            <a:r>
              <a:rPr lang="en-US" dirty="0" smtClean="0"/>
              <a:t/>
            </a:r>
            <a:br>
              <a:rPr lang="en-US" dirty="0" smtClean="0"/>
            </a:br>
            <a:r>
              <a:rPr lang="en-US" dirty="0" smtClean="0"/>
              <a:t>Advantages and Disadvantages</a:t>
            </a:r>
            <a:endParaRPr lang="en-US" dirty="0"/>
          </a:p>
        </p:txBody>
      </p:sp>
      <p:sp>
        <p:nvSpPr>
          <p:cNvPr id="4" name="Text Placeholder 4"/>
          <p:cNvSpPr txBox="1">
            <a:spLocks/>
          </p:cNvSpPr>
          <p:nvPr/>
        </p:nvSpPr>
        <p:spPr>
          <a:xfrm>
            <a:off x="388553" y="1844012"/>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u="sng" dirty="0" smtClean="0"/>
              <a:t>Advantages</a:t>
            </a:r>
            <a:endParaRPr lang="en-US" sz="2800" u="sng" dirty="0"/>
          </a:p>
        </p:txBody>
      </p:sp>
      <p:sp>
        <p:nvSpPr>
          <p:cNvPr id="6" name="Content Placeholder 5"/>
          <p:cNvSpPr txBox="1">
            <a:spLocks/>
          </p:cNvSpPr>
          <p:nvPr/>
        </p:nvSpPr>
        <p:spPr>
          <a:xfrm>
            <a:off x="823764" y="2522093"/>
            <a:ext cx="3673624" cy="36129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Times New Roman"/>
                <a:cs typeface="Times New Roman"/>
              </a:rPr>
              <a:t>Numerous NRRs available</a:t>
            </a:r>
          </a:p>
          <a:p>
            <a:r>
              <a:rPr lang="en-US" sz="2000" dirty="0" smtClean="0">
                <a:latin typeface="Times New Roman"/>
                <a:cs typeface="Times New Roman"/>
              </a:rPr>
              <a:t>Expands to fit most auditory canals</a:t>
            </a:r>
          </a:p>
          <a:p>
            <a:r>
              <a:rPr lang="en-US" sz="2000" dirty="0" smtClean="0">
                <a:latin typeface="Times New Roman"/>
                <a:cs typeface="Times New Roman"/>
              </a:rPr>
              <a:t>Generally considered more confortable than other types</a:t>
            </a:r>
          </a:p>
          <a:p>
            <a:r>
              <a:rPr lang="en-US" sz="2000" dirty="0" smtClean="0">
                <a:latin typeface="Times New Roman"/>
                <a:cs typeface="Times New Roman"/>
              </a:rPr>
              <a:t>Inexpensive and disposable</a:t>
            </a:r>
          </a:p>
          <a:p>
            <a:r>
              <a:rPr lang="en-US" sz="2000" dirty="0" smtClean="0">
                <a:latin typeface="Times New Roman"/>
                <a:cs typeface="Times New Roman"/>
              </a:rPr>
              <a:t>May or may not have cords</a:t>
            </a:r>
          </a:p>
          <a:p>
            <a:r>
              <a:rPr lang="en-US" sz="2000" dirty="0" smtClean="0">
                <a:latin typeface="Times New Roman"/>
                <a:cs typeface="Times New Roman"/>
              </a:rPr>
              <a:t>Small and light weight</a:t>
            </a:r>
          </a:p>
          <a:p>
            <a:r>
              <a:rPr lang="en-US" sz="2000" dirty="0" smtClean="0">
                <a:latin typeface="Times New Roman"/>
                <a:cs typeface="Times New Roman"/>
              </a:rPr>
              <a:t>No interference with hard hats or safety glasses </a:t>
            </a:r>
            <a:endParaRPr lang="en-US" sz="2000" dirty="0">
              <a:latin typeface="Times New Roman"/>
              <a:cs typeface="Times New Roman"/>
            </a:endParaRPr>
          </a:p>
        </p:txBody>
      </p:sp>
      <p:sp>
        <p:nvSpPr>
          <p:cNvPr id="5" name="Text Placeholder 6"/>
          <p:cNvSpPr txBox="1">
            <a:spLocks/>
          </p:cNvSpPr>
          <p:nvPr/>
        </p:nvSpPr>
        <p:spPr>
          <a:xfrm>
            <a:off x="4576378" y="1844012"/>
            <a:ext cx="4041775"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u="sng" dirty="0" smtClean="0">
                <a:latin typeface="Times New Roman"/>
                <a:cs typeface="Times New Roman"/>
              </a:rPr>
              <a:t>Disadvantages</a:t>
            </a:r>
            <a:endParaRPr lang="en-US" sz="2800" u="sng" dirty="0">
              <a:latin typeface="Times New Roman"/>
              <a:cs typeface="Times New Roman"/>
            </a:endParaRPr>
          </a:p>
        </p:txBody>
      </p:sp>
      <p:sp>
        <p:nvSpPr>
          <p:cNvPr id="7" name="Content Placeholder 7"/>
          <p:cNvSpPr txBox="1">
            <a:spLocks/>
          </p:cNvSpPr>
          <p:nvPr/>
        </p:nvSpPr>
        <p:spPr>
          <a:xfrm>
            <a:off x="4576378" y="2522093"/>
            <a:ext cx="4041775" cy="24242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Times New Roman"/>
                <a:cs typeface="Times New Roman"/>
              </a:rPr>
              <a:t>Handling of plugs may introduce foreign materials in to the auditory canal</a:t>
            </a:r>
          </a:p>
          <a:p>
            <a:r>
              <a:rPr lang="en-US" sz="2000" dirty="0" smtClean="0">
                <a:latin typeface="Times New Roman"/>
                <a:cs typeface="Times New Roman"/>
              </a:rPr>
              <a:t>Improper insertion reduces NRR value</a:t>
            </a:r>
          </a:p>
          <a:p>
            <a:r>
              <a:rPr lang="en-US" sz="2000" dirty="0" smtClean="0">
                <a:latin typeface="Times New Roman"/>
                <a:cs typeface="Times New Roman"/>
              </a:rPr>
              <a:t>Some individuals may find them uncomfortable</a:t>
            </a:r>
            <a:endParaRPr lang="en-US" sz="2000" dirty="0">
              <a:latin typeface="Times New Roman"/>
              <a:cs typeface="Times New Roman"/>
            </a:endParaRPr>
          </a:p>
        </p:txBody>
      </p:sp>
    </p:spTree>
    <p:extLst>
      <p:ext uri="{BB962C8B-B14F-4D97-AF65-F5344CB8AC3E}">
        <p14:creationId xmlns:p14="http://schemas.microsoft.com/office/powerpoint/2010/main" val="3815435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smtClean="0"/>
              <a:t>Introduction</a:t>
            </a:r>
          </a:p>
          <a:p>
            <a:pPr lvl="1"/>
            <a:r>
              <a:rPr lang="en-US" dirty="0" smtClean="0"/>
              <a:t>Worker Rights under OSH Act</a:t>
            </a:r>
          </a:p>
          <a:p>
            <a:r>
              <a:rPr lang="en-US" dirty="0" smtClean="0"/>
              <a:t>Sound and Noise</a:t>
            </a:r>
          </a:p>
          <a:p>
            <a:r>
              <a:rPr lang="en-US" dirty="0" smtClean="0"/>
              <a:t>Noise Induced Hearing Loss</a:t>
            </a:r>
          </a:p>
          <a:p>
            <a:r>
              <a:rPr lang="en-US" dirty="0" smtClean="0"/>
              <a:t>The Noise Standard</a:t>
            </a:r>
          </a:p>
          <a:p>
            <a:pPr lvl="1"/>
            <a:r>
              <a:rPr lang="en-US" dirty="0" smtClean="0"/>
              <a:t>Hearing Conservation Program Elements</a:t>
            </a:r>
          </a:p>
          <a:p>
            <a:r>
              <a:rPr lang="en-US" dirty="0" smtClean="0"/>
              <a:t>Hierarchy of Controls</a:t>
            </a:r>
          </a:p>
          <a:p>
            <a:r>
              <a:rPr lang="en-US" dirty="0" smtClean="0"/>
              <a:t>Hearing Protection PPE</a:t>
            </a:r>
          </a:p>
          <a:p>
            <a:endParaRPr lang="en-US" dirty="0"/>
          </a:p>
        </p:txBody>
      </p:sp>
    </p:spTree>
    <p:extLst>
      <p:ext uri="{BB962C8B-B14F-4D97-AF65-F5344CB8AC3E}">
        <p14:creationId xmlns:p14="http://schemas.microsoft.com/office/powerpoint/2010/main" val="3679157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smtClean="0"/>
              <a:t>Formable Earplugs</a:t>
            </a:r>
            <a:endParaRPr lang="en-US" dirty="0"/>
          </a:p>
        </p:txBody>
      </p:sp>
      <p:pic>
        <p:nvPicPr>
          <p:cNvPr id="4" name="Picture 3" descr="Image is an example of yellow foam earplugs with a cord" title="Yellow Earplugs with cord"/>
          <p:cNvPicPr>
            <a:picLocks noChangeAspect="1"/>
          </p:cNvPicPr>
          <p:nvPr/>
        </p:nvPicPr>
        <p:blipFill>
          <a:blip r:embed="rId3"/>
          <a:stretch>
            <a:fillRect/>
          </a:stretch>
        </p:blipFill>
        <p:spPr>
          <a:xfrm>
            <a:off x="706109" y="1417638"/>
            <a:ext cx="1055602" cy="1186069"/>
          </a:xfrm>
          <a:prstGeom prst="rect">
            <a:avLst/>
          </a:prstGeom>
        </p:spPr>
      </p:pic>
      <p:sp>
        <p:nvSpPr>
          <p:cNvPr id="5" name="TextBox 4"/>
          <p:cNvSpPr txBox="1"/>
          <p:nvPr/>
        </p:nvSpPr>
        <p:spPr>
          <a:xfrm>
            <a:off x="706109" y="2727098"/>
            <a:ext cx="1639526"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a:t>
            </a:r>
            <a:r>
              <a:rPr lang="en-US" sz="1600" dirty="0" smtClean="0">
                <a:latin typeface="Times New Roman" panose="02020603050405020304" pitchFamily="18" charset="0"/>
                <a:cs typeface="Times New Roman" panose="02020603050405020304" pitchFamily="18" charset="0"/>
              </a:rPr>
              <a:t>ormable foam earplugs with cord;</a:t>
            </a:r>
          </a:p>
          <a:p>
            <a:r>
              <a:rPr lang="en-US" sz="1600" dirty="0" smtClean="0">
                <a:latin typeface="Times New Roman" panose="02020603050405020304" pitchFamily="18" charset="0"/>
                <a:cs typeface="Times New Roman" panose="02020603050405020304" pitchFamily="18" charset="0"/>
              </a:rPr>
              <a:t>NNR: 32 dB</a:t>
            </a:r>
          </a:p>
        </p:txBody>
      </p:sp>
      <p:pic>
        <p:nvPicPr>
          <p:cNvPr id="6" name="Picture 5" descr="Image is an example of two-color, foam earplugs without a cord" title="Yellow and orang earplugs"/>
          <p:cNvPicPr>
            <a:picLocks noChangeAspect="1"/>
          </p:cNvPicPr>
          <p:nvPr/>
        </p:nvPicPr>
        <p:blipFill>
          <a:blip r:embed="rId4"/>
          <a:stretch>
            <a:fillRect/>
          </a:stretch>
        </p:blipFill>
        <p:spPr>
          <a:xfrm>
            <a:off x="2578478" y="1417638"/>
            <a:ext cx="808383" cy="1118869"/>
          </a:xfrm>
          <a:prstGeom prst="rect">
            <a:avLst/>
          </a:prstGeom>
        </p:spPr>
      </p:pic>
      <p:sp>
        <p:nvSpPr>
          <p:cNvPr id="7" name="TextBox 6"/>
          <p:cNvSpPr txBox="1"/>
          <p:nvPr/>
        </p:nvSpPr>
        <p:spPr>
          <a:xfrm>
            <a:off x="2467534" y="2727098"/>
            <a:ext cx="1457237" cy="1107996"/>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Formable </a:t>
            </a:r>
            <a:r>
              <a:rPr lang="en-US" sz="1600" dirty="0">
                <a:latin typeface="Times New Roman" panose="02020603050405020304" pitchFamily="18" charset="0"/>
                <a:cs typeface="Times New Roman" panose="02020603050405020304" pitchFamily="18" charset="0"/>
              </a:rPr>
              <a:t>foam </a:t>
            </a:r>
            <a:r>
              <a:rPr lang="en-US" sz="1600" dirty="0" smtClean="0">
                <a:latin typeface="Times New Roman" panose="02020603050405020304" pitchFamily="18" charset="0"/>
                <a:cs typeface="Times New Roman" panose="02020603050405020304" pitchFamily="18" charset="0"/>
              </a:rPr>
              <a:t>earplugs;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NNR: </a:t>
            </a:r>
            <a:r>
              <a:rPr lang="en-US" sz="1600" dirty="0" smtClean="0">
                <a:latin typeface="Times New Roman" panose="02020603050405020304" pitchFamily="18" charset="0"/>
                <a:cs typeface="Times New Roman" panose="02020603050405020304" pitchFamily="18" charset="0"/>
              </a:rPr>
              <a:t>33 </a:t>
            </a:r>
            <a:r>
              <a:rPr lang="en-US" sz="1600" dirty="0">
                <a:latin typeface="Times New Roman" panose="02020603050405020304" pitchFamily="18" charset="0"/>
                <a:cs typeface="Times New Roman" panose="02020603050405020304" pitchFamily="18" charset="0"/>
              </a:rPr>
              <a:t>dB</a:t>
            </a:r>
          </a:p>
          <a:p>
            <a:endParaRPr lang="en-US" dirty="0"/>
          </a:p>
        </p:txBody>
      </p:sp>
      <p:pic>
        <p:nvPicPr>
          <p:cNvPr id="10" name="Picture 9" descr="Example of formable foam plugs" title="Orange plugs"/>
          <p:cNvPicPr>
            <a:picLocks noChangeAspect="1"/>
          </p:cNvPicPr>
          <p:nvPr/>
        </p:nvPicPr>
        <p:blipFill>
          <a:blip r:embed="rId5"/>
          <a:stretch>
            <a:fillRect/>
          </a:stretch>
        </p:blipFill>
        <p:spPr>
          <a:xfrm>
            <a:off x="4572000" y="1417638"/>
            <a:ext cx="1450036" cy="1035740"/>
          </a:xfrm>
          <a:prstGeom prst="rect">
            <a:avLst/>
          </a:prstGeom>
        </p:spPr>
      </p:pic>
      <p:sp>
        <p:nvSpPr>
          <p:cNvPr id="11" name="TextBox 10"/>
          <p:cNvSpPr txBox="1"/>
          <p:nvPr/>
        </p:nvSpPr>
        <p:spPr>
          <a:xfrm>
            <a:off x="4518993" y="2727098"/>
            <a:ext cx="1697125"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Formable foam earplugs; </a:t>
            </a:r>
          </a:p>
          <a:p>
            <a:r>
              <a:rPr lang="en-US" sz="1600" dirty="0" smtClean="0">
                <a:latin typeface="Times New Roman" panose="02020603050405020304" pitchFamily="18" charset="0"/>
                <a:cs typeface="Times New Roman" panose="02020603050405020304" pitchFamily="18" charset="0"/>
              </a:rPr>
              <a:t>NRR: 33 dB</a:t>
            </a:r>
          </a:p>
        </p:txBody>
      </p:sp>
      <p:pic>
        <p:nvPicPr>
          <p:cNvPr id="12" name="Picture 11" descr="Example of formable foam plugs" title="Pink and yellow plugs"/>
          <p:cNvPicPr>
            <a:picLocks noChangeAspect="1"/>
          </p:cNvPicPr>
          <p:nvPr/>
        </p:nvPicPr>
        <p:blipFill>
          <a:blip r:embed="rId6"/>
          <a:stretch>
            <a:fillRect/>
          </a:stretch>
        </p:blipFill>
        <p:spPr>
          <a:xfrm>
            <a:off x="6851373" y="1392851"/>
            <a:ext cx="1139687" cy="1371052"/>
          </a:xfrm>
          <a:prstGeom prst="rect">
            <a:avLst/>
          </a:prstGeom>
        </p:spPr>
      </p:pic>
      <p:sp>
        <p:nvSpPr>
          <p:cNvPr id="13" name="TextBox 12"/>
          <p:cNvSpPr txBox="1"/>
          <p:nvPr/>
        </p:nvSpPr>
        <p:spPr>
          <a:xfrm>
            <a:off x="6851374" y="2780107"/>
            <a:ext cx="1630018" cy="1107996"/>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Formable </a:t>
            </a:r>
            <a:r>
              <a:rPr lang="en-US" sz="1600" dirty="0">
                <a:latin typeface="Times New Roman" panose="02020603050405020304" pitchFamily="18" charset="0"/>
                <a:cs typeface="Times New Roman" panose="02020603050405020304" pitchFamily="18" charset="0"/>
              </a:rPr>
              <a:t>foam earplugs;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NRR</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32 dB</a:t>
            </a:r>
            <a:endParaRPr lang="en-US" sz="1600" dirty="0">
              <a:latin typeface="Times New Roman" panose="02020603050405020304" pitchFamily="18" charset="0"/>
              <a:cs typeface="Times New Roman" panose="02020603050405020304" pitchFamily="18" charset="0"/>
            </a:endParaRPr>
          </a:p>
          <a:p>
            <a:endParaRPr lang="en-US" dirty="0"/>
          </a:p>
        </p:txBody>
      </p:sp>
      <p:pic>
        <p:nvPicPr>
          <p:cNvPr id="8" name="Picture 7" descr="Example of foam pod earplugs" title="Pod ear plugs"/>
          <p:cNvPicPr>
            <a:picLocks noChangeAspect="1"/>
          </p:cNvPicPr>
          <p:nvPr/>
        </p:nvPicPr>
        <p:blipFill>
          <a:blip r:embed="rId7"/>
          <a:stretch>
            <a:fillRect/>
          </a:stretch>
        </p:blipFill>
        <p:spPr>
          <a:xfrm>
            <a:off x="1779913" y="4050537"/>
            <a:ext cx="1858188" cy="850121"/>
          </a:xfrm>
          <a:prstGeom prst="rect">
            <a:avLst/>
          </a:prstGeom>
        </p:spPr>
      </p:pic>
      <p:sp>
        <p:nvSpPr>
          <p:cNvPr id="9" name="TextBox 8"/>
          <p:cNvSpPr txBox="1"/>
          <p:nvPr/>
        </p:nvSpPr>
        <p:spPr>
          <a:xfrm>
            <a:off x="1742763" y="4931157"/>
            <a:ext cx="200555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Foam pod plugs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NNR: </a:t>
            </a:r>
            <a:r>
              <a:rPr lang="en-US" sz="1600" dirty="0" smtClean="0">
                <a:latin typeface="Times New Roman" panose="02020603050405020304" pitchFamily="18" charset="0"/>
                <a:cs typeface="Times New Roman" panose="02020603050405020304" pitchFamily="18" charset="0"/>
              </a:rPr>
              <a:t>25 dB</a:t>
            </a:r>
            <a:endParaRPr lang="en-US" sz="1600" dirty="0">
              <a:latin typeface="Times New Roman" panose="02020603050405020304" pitchFamily="18" charset="0"/>
              <a:cs typeface="Times New Roman" panose="02020603050405020304" pitchFamily="18" charset="0"/>
            </a:endParaRPr>
          </a:p>
        </p:txBody>
      </p:sp>
      <p:pic>
        <p:nvPicPr>
          <p:cNvPr id="14" name="Picture 13" descr="Example of foam pod earplugs" title="Foam Pod Plugs"/>
          <p:cNvPicPr>
            <a:picLocks noChangeAspect="1"/>
          </p:cNvPicPr>
          <p:nvPr/>
        </p:nvPicPr>
        <p:blipFill rotWithShape="1">
          <a:blip r:embed="rId8"/>
          <a:srcRect t="14879" b="10874"/>
          <a:stretch/>
        </p:blipFill>
        <p:spPr>
          <a:xfrm>
            <a:off x="5353162" y="4007143"/>
            <a:ext cx="1784882" cy="1325217"/>
          </a:xfrm>
          <a:prstGeom prst="rect">
            <a:avLst/>
          </a:prstGeom>
        </p:spPr>
      </p:pic>
      <p:sp>
        <p:nvSpPr>
          <p:cNvPr id="15" name="TextBox 14"/>
          <p:cNvSpPr txBox="1"/>
          <p:nvPr/>
        </p:nvSpPr>
        <p:spPr>
          <a:xfrm>
            <a:off x="5530344" y="5332360"/>
            <a:ext cx="2279374" cy="86177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Foam pod earplugs</a:t>
            </a:r>
            <a:r>
              <a:rPr lang="en-US" sz="1600" dirty="0">
                <a:latin typeface="Times New Roman" panose="02020603050405020304" pitchFamily="18" charset="0"/>
                <a:cs typeface="Times New Roman" panose="02020603050405020304" pitchFamily="18" charset="0"/>
              </a:rPr>
              <a:t>; NRR: </a:t>
            </a:r>
            <a:r>
              <a:rPr lang="en-US" sz="1600" dirty="0" smtClean="0">
                <a:latin typeface="Times New Roman" panose="02020603050405020304" pitchFamily="18" charset="0"/>
                <a:cs typeface="Times New Roman" panose="02020603050405020304" pitchFamily="18" charset="0"/>
              </a:rPr>
              <a:t>28 dB</a:t>
            </a: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83842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Pre-Formed Earplugs</a:t>
            </a:r>
            <a:endParaRPr lang="en-US" dirty="0"/>
          </a:p>
        </p:txBody>
      </p:sp>
      <p:sp>
        <p:nvSpPr>
          <p:cNvPr id="3" name="Content Placeholder 2"/>
          <p:cNvSpPr>
            <a:spLocks noGrp="1"/>
          </p:cNvSpPr>
          <p:nvPr>
            <p:ph idx="1"/>
          </p:nvPr>
        </p:nvSpPr>
        <p:spPr/>
        <p:txBody>
          <a:bodyPr/>
          <a:lstStyle/>
          <a:p>
            <a:r>
              <a:rPr lang="en-US" dirty="0" smtClean="0"/>
              <a:t>Constructed of soft, flexible, pre-shaped silicone/plastic or rubber</a:t>
            </a:r>
          </a:p>
          <a:p>
            <a:r>
              <a:rPr lang="en-US" dirty="0" smtClean="0"/>
              <a:t>Variety of styles, colors, and sizes</a:t>
            </a:r>
          </a:p>
          <a:p>
            <a:r>
              <a:rPr lang="en-US" dirty="0" smtClean="0"/>
              <a:t>Generally have 2 or 3 flanges which partition the auditory canal into isolated compartments by forming a seal with canal wall</a:t>
            </a:r>
          </a:p>
          <a:p>
            <a:r>
              <a:rPr lang="en-US" dirty="0" smtClean="0"/>
              <a:t> Reusable, with proper care</a:t>
            </a:r>
            <a:endParaRPr lang="en-US" dirty="0"/>
          </a:p>
        </p:txBody>
      </p:sp>
    </p:spTree>
    <p:extLst>
      <p:ext uri="{BB962C8B-B14F-4D97-AF65-F5344CB8AC3E}">
        <p14:creationId xmlns:p14="http://schemas.microsoft.com/office/powerpoint/2010/main" val="2812538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Pre-Formed </a:t>
            </a:r>
            <a:r>
              <a:rPr lang="en-US" dirty="0" smtClean="0"/>
              <a:t>Earplugs - Fitting</a:t>
            </a:r>
            <a:endParaRPr lang="en-US" dirty="0"/>
          </a:p>
        </p:txBody>
      </p:sp>
      <p:sp>
        <p:nvSpPr>
          <p:cNvPr id="3" name="Content Placeholder 2"/>
          <p:cNvSpPr>
            <a:spLocks noGrp="1"/>
          </p:cNvSpPr>
          <p:nvPr>
            <p:ph idx="1"/>
          </p:nvPr>
        </p:nvSpPr>
        <p:spPr/>
        <p:txBody>
          <a:bodyPr/>
          <a:lstStyle/>
          <a:p>
            <a:r>
              <a:rPr lang="en-US" dirty="0" smtClean="0"/>
              <a:t>Use hand from opposite side of body to pull ear from the top</a:t>
            </a:r>
          </a:p>
          <a:p>
            <a:pPr lvl="1"/>
            <a:r>
              <a:rPr lang="en-US" dirty="0" smtClean="0"/>
              <a:t>This may make insertion of earplug easier</a:t>
            </a:r>
          </a:p>
          <a:p>
            <a:r>
              <a:rPr lang="en-US" dirty="0" smtClean="0"/>
              <a:t>Insert plug with a twisting or rotating movement</a:t>
            </a:r>
          </a:p>
          <a:p>
            <a:r>
              <a:rPr lang="en-US" dirty="0"/>
              <a:t>Remove slowly to prevent suction in the auditory cannel that may damage eardrum</a:t>
            </a:r>
          </a:p>
        </p:txBody>
      </p:sp>
    </p:spTree>
    <p:extLst>
      <p:ext uri="{BB962C8B-B14F-4D97-AF65-F5344CB8AC3E}">
        <p14:creationId xmlns:p14="http://schemas.microsoft.com/office/powerpoint/2010/main" val="1473625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dirty="0">
                <a:latin typeface="Times New Roman"/>
                <a:cs typeface="Times New Roman"/>
              </a:rPr>
              <a:t>Pre-Formed Earplugs</a:t>
            </a:r>
            <a:r>
              <a:rPr lang="en-US" dirty="0">
                <a:latin typeface="Times New Roman"/>
                <a:cs typeface="Times New Roman"/>
              </a:rPr>
              <a:t/>
            </a:r>
            <a:br>
              <a:rPr lang="en-US" dirty="0">
                <a:latin typeface="Times New Roman"/>
                <a:cs typeface="Times New Roman"/>
              </a:rPr>
            </a:br>
            <a:r>
              <a:rPr lang="en-US" dirty="0">
                <a:latin typeface="Times New Roman"/>
                <a:cs typeface="Times New Roman"/>
              </a:rPr>
              <a:t>Advantages and Disadvantages</a:t>
            </a:r>
          </a:p>
        </p:txBody>
      </p:sp>
      <p:sp>
        <p:nvSpPr>
          <p:cNvPr id="9" name="Text Placeholder 8"/>
          <p:cNvSpPr>
            <a:spLocks noGrp="1"/>
          </p:cNvSpPr>
          <p:nvPr>
            <p:ph type="body" idx="1"/>
          </p:nvPr>
        </p:nvSpPr>
        <p:spPr/>
        <p:txBody>
          <a:bodyPr/>
          <a:lstStyle/>
          <a:p>
            <a:pPr algn="ctr"/>
            <a:r>
              <a:rPr lang="en-US" dirty="0" smtClean="0">
                <a:latin typeface="Times New Roman"/>
                <a:cs typeface="Times New Roman"/>
              </a:rPr>
              <a:t>Advantages</a:t>
            </a:r>
            <a:endParaRPr lang="en-US" dirty="0">
              <a:latin typeface="Times New Roman"/>
              <a:cs typeface="Times New Roman"/>
            </a:endParaRPr>
          </a:p>
        </p:txBody>
      </p:sp>
      <p:sp>
        <p:nvSpPr>
          <p:cNvPr id="10" name="Text Placeholder 9"/>
          <p:cNvSpPr>
            <a:spLocks noGrp="1"/>
          </p:cNvSpPr>
          <p:nvPr>
            <p:ph type="body" sz="quarter" idx="3"/>
          </p:nvPr>
        </p:nvSpPr>
        <p:spPr/>
        <p:txBody>
          <a:bodyPr/>
          <a:lstStyle/>
          <a:p>
            <a:pPr algn="ctr"/>
            <a:r>
              <a:rPr lang="en-US" dirty="0" smtClean="0">
                <a:latin typeface="Times New Roman"/>
                <a:cs typeface="Times New Roman"/>
              </a:rPr>
              <a:t>Disadvantages</a:t>
            </a:r>
            <a:endParaRPr lang="en-US" dirty="0">
              <a:latin typeface="Times New Roman"/>
              <a:cs typeface="Times New Roman"/>
            </a:endParaRPr>
          </a:p>
        </p:txBody>
      </p:sp>
      <p:sp>
        <p:nvSpPr>
          <p:cNvPr id="11" name="Content Placeholder 10"/>
          <p:cNvSpPr>
            <a:spLocks noGrp="1"/>
          </p:cNvSpPr>
          <p:nvPr>
            <p:ph sz="half" idx="2"/>
          </p:nvPr>
        </p:nvSpPr>
        <p:spPr/>
        <p:txBody>
          <a:bodyPr>
            <a:normAutofit lnSpcReduction="10000"/>
          </a:bodyPr>
          <a:lstStyle/>
          <a:p>
            <a:r>
              <a:rPr lang="en-US" dirty="0" smtClean="0">
                <a:latin typeface="Times New Roman"/>
                <a:cs typeface="Times New Roman"/>
              </a:rPr>
              <a:t>Have stem, which allows for clean insertion</a:t>
            </a:r>
          </a:p>
          <a:p>
            <a:r>
              <a:rPr lang="en-US" dirty="0" smtClean="0">
                <a:latin typeface="Times New Roman"/>
                <a:cs typeface="Times New Roman"/>
              </a:rPr>
              <a:t>Variety of shapes and sizes</a:t>
            </a:r>
          </a:p>
          <a:p>
            <a:r>
              <a:rPr lang="en-US" dirty="0" smtClean="0">
                <a:latin typeface="Times New Roman"/>
                <a:cs typeface="Times New Roman"/>
              </a:rPr>
              <a:t>Re-usable to a certain extent</a:t>
            </a:r>
          </a:p>
          <a:p>
            <a:pPr lvl="1"/>
            <a:r>
              <a:rPr lang="en-US" dirty="0" smtClean="0">
                <a:latin typeface="Times New Roman"/>
                <a:cs typeface="Times New Roman"/>
              </a:rPr>
              <a:t>Must be washed between uses</a:t>
            </a:r>
          </a:p>
          <a:p>
            <a:r>
              <a:rPr lang="en-US" dirty="0" smtClean="0">
                <a:latin typeface="Times New Roman"/>
                <a:cs typeface="Times New Roman"/>
              </a:rPr>
              <a:t>Inexpensive</a:t>
            </a:r>
          </a:p>
          <a:p>
            <a:r>
              <a:rPr lang="en-US" dirty="0">
                <a:latin typeface="Times New Roman"/>
                <a:cs typeface="Times New Roman"/>
              </a:rPr>
              <a:t>Small and light </a:t>
            </a:r>
            <a:r>
              <a:rPr lang="en-US" dirty="0" smtClean="0">
                <a:latin typeface="Times New Roman"/>
                <a:cs typeface="Times New Roman"/>
              </a:rPr>
              <a:t>weight</a:t>
            </a:r>
          </a:p>
          <a:p>
            <a:pPr lvl="1"/>
            <a:r>
              <a:rPr lang="en-US" dirty="0" smtClean="0">
                <a:latin typeface="Times New Roman"/>
                <a:cs typeface="Times New Roman"/>
              </a:rPr>
              <a:t>Easy to store</a:t>
            </a:r>
            <a:endParaRPr lang="en-US" dirty="0">
              <a:latin typeface="Times New Roman"/>
              <a:cs typeface="Times New Roman"/>
            </a:endParaRPr>
          </a:p>
          <a:p>
            <a:r>
              <a:rPr lang="en-US" dirty="0">
                <a:latin typeface="Times New Roman"/>
                <a:cs typeface="Times New Roman"/>
              </a:rPr>
              <a:t>No interference with hard hats or safety glasses </a:t>
            </a:r>
          </a:p>
          <a:p>
            <a:endParaRPr lang="en-US" dirty="0">
              <a:latin typeface="Times New Roman"/>
              <a:cs typeface="Times New Roman"/>
            </a:endParaRPr>
          </a:p>
        </p:txBody>
      </p:sp>
      <p:sp>
        <p:nvSpPr>
          <p:cNvPr id="12" name="Content Placeholder 11"/>
          <p:cNvSpPr>
            <a:spLocks noGrp="1"/>
          </p:cNvSpPr>
          <p:nvPr>
            <p:ph sz="quarter" idx="4"/>
          </p:nvPr>
        </p:nvSpPr>
        <p:spPr/>
        <p:txBody>
          <a:bodyPr/>
          <a:lstStyle/>
          <a:p>
            <a:r>
              <a:rPr lang="en-US" dirty="0" smtClean="0">
                <a:latin typeface="Times New Roman"/>
                <a:cs typeface="Times New Roman"/>
              </a:rPr>
              <a:t>Fitting concerns</a:t>
            </a:r>
          </a:p>
          <a:p>
            <a:pPr lvl="1"/>
            <a:r>
              <a:rPr lang="en-US" dirty="0" smtClean="0">
                <a:latin typeface="Times New Roman"/>
                <a:cs typeface="Times New Roman"/>
              </a:rPr>
              <a:t>May not fit both ears the same, an individual may need a different plug for right and left ear.</a:t>
            </a:r>
          </a:p>
          <a:p>
            <a:r>
              <a:rPr lang="en-US" dirty="0" smtClean="0">
                <a:latin typeface="Times New Roman"/>
                <a:cs typeface="Times New Roman"/>
              </a:rPr>
              <a:t>May be uncomfortable to some users</a:t>
            </a:r>
          </a:p>
          <a:p>
            <a:pPr lvl="1"/>
            <a:endParaRPr lang="en-US" dirty="0">
              <a:latin typeface="Times New Roman"/>
              <a:cs typeface="Times New Roman"/>
            </a:endParaRPr>
          </a:p>
        </p:txBody>
      </p:sp>
    </p:spTree>
    <p:extLst>
      <p:ext uri="{BB962C8B-B14F-4D97-AF65-F5344CB8AC3E}">
        <p14:creationId xmlns:p14="http://schemas.microsoft.com/office/powerpoint/2010/main" val="4239562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Pre-Formed Earplugs</a:t>
            </a:r>
            <a:endParaRPr lang="en-US" dirty="0"/>
          </a:p>
        </p:txBody>
      </p:sp>
      <p:pic>
        <p:nvPicPr>
          <p:cNvPr id="4" name="Picture 3" descr="Image is an example of yellow, pre-formed earplugs, with a cord" title="Yellow earplugs with blue cord"/>
          <p:cNvPicPr>
            <a:picLocks noChangeAspect="1"/>
          </p:cNvPicPr>
          <p:nvPr/>
        </p:nvPicPr>
        <p:blipFill rotWithShape="1">
          <a:blip r:embed="rId3"/>
          <a:srcRect l="28087" t="10783" r="26000" b="8522"/>
          <a:stretch/>
        </p:blipFill>
        <p:spPr>
          <a:xfrm>
            <a:off x="795707" y="1391133"/>
            <a:ext cx="1063145" cy="1868558"/>
          </a:xfrm>
          <a:prstGeom prst="rect">
            <a:avLst/>
          </a:prstGeom>
        </p:spPr>
      </p:pic>
      <p:sp>
        <p:nvSpPr>
          <p:cNvPr id="5" name="TextBox 4"/>
          <p:cNvSpPr txBox="1"/>
          <p:nvPr/>
        </p:nvSpPr>
        <p:spPr>
          <a:xfrm>
            <a:off x="612327" y="3272944"/>
            <a:ext cx="1510748"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Pre-formed earplugs;</a:t>
            </a:r>
          </a:p>
          <a:p>
            <a:r>
              <a:rPr lang="en-US" sz="1600" dirty="0" smtClean="0">
                <a:latin typeface="Times New Roman" panose="02020603050405020304" pitchFamily="18" charset="0"/>
                <a:cs typeface="Times New Roman" panose="02020603050405020304" pitchFamily="18" charset="0"/>
              </a:rPr>
              <a:t>NRR: 25 BA</a:t>
            </a:r>
            <a:endParaRPr lang="en-US" sz="1600" dirty="0">
              <a:latin typeface="Times New Roman" panose="02020603050405020304" pitchFamily="18" charset="0"/>
              <a:cs typeface="Times New Roman" panose="02020603050405020304" pitchFamily="18" charset="0"/>
            </a:endParaRPr>
          </a:p>
        </p:txBody>
      </p:sp>
      <p:pic>
        <p:nvPicPr>
          <p:cNvPr id="6" name="Picture 5" descr="Image is an example of yellow, pre-formed earplugs with blue, ergonomic stems" title="Yellow earplugs with blue stems"/>
          <p:cNvPicPr>
            <a:picLocks noChangeAspect="1"/>
          </p:cNvPicPr>
          <p:nvPr/>
        </p:nvPicPr>
        <p:blipFill>
          <a:blip r:embed="rId4"/>
          <a:stretch>
            <a:fillRect/>
          </a:stretch>
        </p:blipFill>
        <p:spPr>
          <a:xfrm>
            <a:off x="2610678" y="1417638"/>
            <a:ext cx="1176130" cy="1400155"/>
          </a:xfrm>
          <a:prstGeom prst="rect">
            <a:avLst/>
          </a:prstGeom>
        </p:spPr>
      </p:pic>
      <p:sp>
        <p:nvSpPr>
          <p:cNvPr id="7" name="TextBox 6"/>
          <p:cNvSpPr txBox="1"/>
          <p:nvPr/>
        </p:nvSpPr>
        <p:spPr>
          <a:xfrm>
            <a:off x="2404018" y="2915039"/>
            <a:ext cx="1622728"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Pre-formed earplugs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NRR: </a:t>
            </a:r>
            <a:r>
              <a:rPr lang="en-US" sz="1600" dirty="0" smtClean="0">
                <a:latin typeface="Times New Roman" panose="02020603050405020304" pitchFamily="18" charset="0"/>
                <a:cs typeface="Times New Roman" panose="02020603050405020304" pitchFamily="18" charset="0"/>
              </a:rPr>
              <a:t>27 BA</a:t>
            </a:r>
            <a:endParaRPr lang="en-US" sz="1600" dirty="0">
              <a:latin typeface="Times New Roman" panose="02020603050405020304" pitchFamily="18" charset="0"/>
              <a:cs typeface="Times New Roman" panose="02020603050405020304" pitchFamily="18" charset="0"/>
            </a:endParaRPr>
          </a:p>
        </p:txBody>
      </p:sp>
      <p:pic>
        <p:nvPicPr>
          <p:cNvPr id="10" name="Picture 9" descr="Image is an example of pre-formed earplugs without cords" title="Orange Honeywell plugs"/>
          <p:cNvPicPr>
            <a:picLocks noChangeAspect="1"/>
          </p:cNvPicPr>
          <p:nvPr/>
        </p:nvPicPr>
        <p:blipFill>
          <a:blip r:embed="rId5"/>
          <a:stretch>
            <a:fillRect/>
          </a:stretch>
        </p:blipFill>
        <p:spPr>
          <a:xfrm>
            <a:off x="5154450" y="1314949"/>
            <a:ext cx="1689522" cy="1689522"/>
          </a:xfrm>
          <a:prstGeom prst="rect">
            <a:avLst/>
          </a:prstGeom>
        </p:spPr>
      </p:pic>
      <p:sp>
        <p:nvSpPr>
          <p:cNvPr id="11" name="TextBox 10"/>
          <p:cNvSpPr txBox="1"/>
          <p:nvPr/>
        </p:nvSpPr>
        <p:spPr>
          <a:xfrm>
            <a:off x="5452859" y="2967564"/>
            <a:ext cx="1401417"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Pre-formed earplugs;</a:t>
            </a:r>
          </a:p>
          <a:p>
            <a:r>
              <a:rPr lang="en-US" sz="1600" dirty="0" smtClean="0">
                <a:latin typeface="Times New Roman" panose="02020603050405020304" pitchFamily="18" charset="0"/>
                <a:cs typeface="Times New Roman" panose="02020603050405020304" pitchFamily="18" charset="0"/>
              </a:rPr>
              <a:t>NRR: 25 dB</a:t>
            </a:r>
            <a:endParaRPr lang="en-US" sz="1600" dirty="0">
              <a:latin typeface="Times New Roman" panose="02020603050405020304" pitchFamily="18" charset="0"/>
              <a:cs typeface="Times New Roman" panose="02020603050405020304" pitchFamily="18" charset="0"/>
            </a:endParaRPr>
          </a:p>
        </p:txBody>
      </p:sp>
      <p:pic>
        <p:nvPicPr>
          <p:cNvPr id="8" name="Picture 7" descr="Image is of blue, pre-formed earplugs, with a cord" title="Blue Honeywell earplugs"/>
          <p:cNvPicPr>
            <a:picLocks noChangeAspect="1"/>
          </p:cNvPicPr>
          <p:nvPr/>
        </p:nvPicPr>
        <p:blipFill rotWithShape="1">
          <a:blip r:embed="rId6"/>
          <a:srcRect l="8825" t="4365" r="9739" b="4398"/>
          <a:stretch/>
        </p:blipFill>
        <p:spPr>
          <a:xfrm>
            <a:off x="6960293" y="1417638"/>
            <a:ext cx="1620490" cy="1815548"/>
          </a:xfrm>
          <a:prstGeom prst="rect">
            <a:avLst/>
          </a:prstGeom>
        </p:spPr>
      </p:pic>
      <p:sp>
        <p:nvSpPr>
          <p:cNvPr id="9" name="TextBox 8"/>
          <p:cNvSpPr txBox="1"/>
          <p:nvPr/>
        </p:nvSpPr>
        <p:spPr>
          <a:xfrm>
            <a:off x="7244550" y="3420738"/>
            <a:ext cx="1442250"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Pre-formed earplugs;</a:t>
            </a:r>
          </a:p>
          <a:p>
            <a:r>
              <a:rPr lang="en-US" sz="1600" dirty="0" smtClean="0">
                <a:latin typeface="Times New Roman" panose="02020603050405020304" pitchFamily="18" charset="0"/>
                <a:cs typeface="Times New Roman" panose="02020603050405020304" pitchFamily="18" charset="0"/>
              </a:rPr>
              <a:t>NRR: 27 dB</a:t>
            </a:r>
            <a:endParaRPr lang="en-US" sz="1600" dirty="0">
              <a:latin typeface="Times New Roman" panose="02020603050405020304" pitchFamily="18" charset="0"/>
              <a:cs typeface="Times New Roman" panose="02020603050405020304" pitchFamily="18" charset="0"/>
            </a:endParaRPr>
          </a:p>
        </p:txBody>
      </p:sp>
      <p:pic>
        <p:nvPicPr>
          <p:cNvPr id="12" name="Picture 11" descr="Image of pre-formed earplugs without cord" title="Etymotic earplugs"/>
          <p:cNvPicPr>
            <a:picLocks noChangeAspect="1"/>
          </p:cNvPicPr>
          <p:nvPr/>
        </p:nvPicPr>
        <p:blipFill rotWithShape="1">
          <a:blip r:embed="rId7"/>
          <a:srcRect l="22077" t="32322" r="21525" b="15792"/>
          <a:stretch/>
        </p:blipFill>
        <p:spPr>
          <a:xfrm>
            <a:off x="3948376" y="3992257"/>
            <a:ext cx="1504483" cy="1384125"/>
          </a:xfrm>
          <a:prstGeom prst="rect">
            <a:avLst/>
          </a:prstGeom>
        </p:spPr>
      </p:pic>
      <p:sp>
        <p:nvSpPr>
          <p:cNvPr id="13" name="TextBox 12"/>
          <p:cNvSpPr txBox="1"/>
          <p:nvPr/>
        </p:nvSpPr>
        <p:spPr>
          <a:xfrm>
            <a:off x="3897829" y="5419072"/>
            <a:ext cx="1256621"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Pre-formed earplugs; </a:t>
            </a:r>
          </a:p>
          <a:p>
            <a:r>
              <a:rPr lang="en-US" sz="1600" dirty="0" smtClean="0">
                <a:latin typeface="Times New Roman" panose="02020603050405020304" pitchFamily="18" charset="0"/>
                <a:cs typeface="Times New Roman" panose="02020603050405020304" pitchFamily="18" charset="0"/>
              </a:rPr>
              <a:t>NRR: 20 dB</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5512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Canal Caps</a:t>
            </a:r>
            <a:br>
              <a:rPr lang="en-US" dirty="0"/>
            </a:br>
            <a:r>
              <a:rPr lang="en-US" dirty="0"/>
              <a:t>(Semi-Aural Protectors) </a:t>
            </a:r>
          </a:p>
        </p:txBody>
      </p:sp>
      <p:sp>
        <p:nvSpPr>
          <p:cNvPr id="3" name="Content Placeholder 2"/>
          <p:cNvSpPr>
            <a:spLocks noGrp="1"/>
          </p:cNvSpPr>
          <p:nvPr>
            <p:ph idx="1"/>
          </p:nvPr>
        </p:nvSpPr>
        <p:spPr/>
        <p:txBody>
          <a:bodyPr/>
          <a:lstStyle/>
          <a:p>
            <a:r>
              <a:rPr lang="en-US" dirty="0" smtClean="0"/>
              <a:t>Constructed with foam or silicone tips on a headband</a:t>
            </a:r>
          </a:p>
          <a:p>
            <a:r>
              <a:rPr lang="en-US" dirty="0" smtClean="0"/>
              <a:t>Many models - tips do not insert deeply into the ear canal </a:t>
            </a:r>
          </a:p>
          <a:p>
            <a:pPr lvl="1"/>
            <a:r>
              <a:rPr lang="en-US" dirty="0" smtClean="0"/>
              <a:t>Tips designed to fill the entrance to the canal</a:t>
            </a:r>
          </a:p>
          <a:p>
            <a:r>
              <a:rPr lang="en-US" dirty="0" smtClean="0"/>
              <a:t>Limited number of models available</a:t>
            </a:r>
          </a:p>
        </p:txBody>
      </p:sp>
    </p:spTree>
    <p:extLst>
      <p:ext uri="{BB962C8B-B14F-4D97-AF65-F5344CB8AC3E}">
        <p14:creationId xmlns:p14="http://schemas.microsoft.com/office/powerpoint/2010/main" val="1446300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Canal Caps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Advantages and Disadvantages</a:t>
            </a:r>
            <a:endParaRPr lang="en-US" dirty="0"/>
          </a:p>
        </p:txBody>
      </p:sp>
      <p:sp>
        <p:nvSpPr>
          <p:cNvPr id="4"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5" name="Content Placeholder 3"/>
          <p:cNvSpPr>
            <a:spLocks noGrp="1"/>
          </p:cNvSpPr>
          <p:nvPr>
            <p:ph sz="half" idx="4294967295"/>
          </p:nvPr>
        </p:nvSpPr>
        <p:spPr>
          <a:xfrm>
            <a:off x="457200" y="2174875"/>
            <a:ext cx="4040188" cy="3951288"/>
          </a:xfrm>
          <a:prstGeom prst="rect">
            <a:avLst/>
          </a:prstGeom>
        </p:spPr>
        <p:txBody>
          <a:bodyPr/>
          <a:lstStyle/>
          <a:p>
            <a:r>
              <a:rPr lang="en-US" sz="2400" dirty="0" smtClean="0">
                <a:latin typeface="Times New Roman" panose="02020603050405020304" pitchFamily="18" charset="0"/>
                <a:cs typeface="Times New Roman" panose="02020603050405020304" pitchFamily="18" charset="0"/>
              </a:rPr>
              <a:t>Various NRRs</a:t>
            </a:r>
          </a:p>
          <a:p>
            <a:r>
              <a:rPr lang="en-US" sz="2400" dirty="0" smtClean="0">
                <a:latin typeface="Times New Roman" panose="02020603050405020304" pitchFamily="18" charset="0"/>
                <a:cs typeface="Times New Roman" panose="02020603050405020304" pitchFamily="18" charset="0"/>
              </a:rPr>
              <a:t>Light weight</a:t>
            </a:r>
          </a:p>
          <a:p>
            <a:pPr lvl="1"/>
            <a:r>
              <a:rPr lang="en-US" sz="2000" dirty="0" smtClean="0">
                <a:latin typeface="Times New Roman" panose="02020603050405020304" pitchFamily="18" charset="0"/>
                <a:cs typeface="Times New Roman" panose="02020603050405020304" pitchFamily="18" charset="0"/>
              </a:rPr>
              <a:t>Lighter than earmuffs</a:t>
            </a:r>
          </a:p>
          <a:p>
            <a:r>
              <a:rPr lang="en-US" sz="2400" dirty="0" smtClean="0">
                <a:latin typeface="Times New Roman" panose="02020603050405020304" pitchFamily="18" charset="0"/>
                <a:cs typeface="Times New Roman" panose="02020603050405020304" pitchFamily="18" charset="0"/>
              </a:rPr>
              <a:t>Reusable, if taken care of properly</a:t>
            </a:r>
          </a:p>
          <a:p>
            <a:r>
              <a:rPr lang="en-US" sz="2400" dirty="0" smtClean="0">
                <a:latin typeface="Times New Roman" panose="02020603050405020304" pitchFamily="18" charset="0"/>
                <a:cs typeface="Times New Roman" panose="02020603050405020304" pitchFamily="18" charset="0"/>
              </a:rPr>
              <a:t>Easy to use</a:t>
            </a:r>
          </a:p>
          <a:p>
            <a:pPr lvl="1"/>
            <a:r>
              <a:rPr lang="en-US" sz="2200" dirty="0" smtClean="0">
                <a:latin typeface="Times New Roman" panose="02020603050405020304" pitchFamily="18" charset="0"/>
                <a:cs typeface="Times New Roman" panose="02020603050405020304" pitchFamily="18" charset="0"/>
              </a:rPr>
              <a:t>Ideal for worker that go in and out of noisy areas but only spend limited time in noisy areas</a:t>
            </a:r>
            <a:endParaRPr lang="en-US" sz="2200" dirty="0">
              <a:latin typeface="Times New Roman" panose="02020603050405020304" pitchFamily="18" charset="0"/>
              <a:cs typeface="Times New Roman" panose="02020603050405020304" pitchFamily="18" charset="0"/>
            </a:endParaRPr>
          </a:p>
        </p:txBody>
      </p:sp>
      <p:sp>
        <p:nvSpPr>
          <p:cNvPr id="6" name="Text Placeholder 4"/>
          <p:cNvSpPr txBox="1">
            <a:spLocks/>
          </p:cNvSpPr>
          <p:nvPr/>
        </p:nvSpPr>
        <p:spPr>
          <a:xfrm>
            <a:off x="4645025" y="1535113"/>
            <a:ext cx="4041775" cy="63976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7" name="Content Placeholder 5"/>
          <p:cNvSpPr>
            <a:spLocks noGrp="1"/>
          </p:cNvSpPr>
          <p:nvPr>
            <p:ph sz="quarter" idx="4294967295"/>
          </p:nvPr>
        </p:nvSpPr>
        <p:spPr>
          <a:xfrm>
            <a:off x="4645025" y="2174875"/>
            <a:ext cx="4041775" cy="3951288"/>
          </a:xfrm>
          <a:prstGeom prst="rect">
            <a:avLst/>
          </a:prstGeom>
        </p:spPr>
        <p:txBody>
          <a:bodyPr/>
          <a:lstStyle/>
          <a:p>
            <a:r>
              <a:rPr lang="en-US" sz="2400" dirty="0" smtClean="0">
                <a:latin typeface="Times New Roman" panose="02020603050405020304" pitchFamily="18" charset="0"/>
                <a:cs typeface="Times New Roman" panose="02020603050405020304" pitchFamily="18" charset="0"/>
              </a:rPr>
              <a:t>Lower NRRs than some plugs and muffs</a:t>
            </a:r>
          </a:p>
          <a:p>
            <a:pPr lvl="1"/>
            <a:r>
              <a:rPr lang="en-US" sz="2000" dirty="0" smtClean="0">
                <a:latin typeface="Times New Roman" panose="02020603050405020304" pitchFamily="18" charset="0"/>
                <a:cs typeface="Times New Roman" panose="02020603050405020304" pitchFamily="18" charset="0"/>
              </a:rPr>
              <a:t>Typically not suitable for all day use in high noise areas</a:t>
            </a:r>
          </a:p>
          <a:p>
            <a:r>
              <a:rPr lang="en-US" sz="2400" dirty="0" smtClean="0">
                <a:latin typeface="Times New Roman" panose="02020603050405020304" pitchFamily="18" charset="0"/>
                <a:cs typeface="Times New Roman" panose="02020603050405020304" pitchFamily="18" charset="0"/>
              </a:rPr>
              <a:t>Improper fitting reduces effectiveness</a:t>
            </a:r>
          </a:p>
          <a:p>
            <a:r>
              <a:rPr lang="en-US" sz="2400" dirty="0" smtClean="0">
                <a:latin typeface="Times New Roman" panose="02020603050405020304" pitchFamily="18" charset="0"/>
                <a:cs typeface="Times New Roman" panose="02020603050405020304" pitchFamily="18" charset="0"/>
              </a:rPr>
              <a:t>More expensive than most ear plugs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793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Canal </a:t>
            </a:r>
            <a:r>
              <a:rPr lang="en-US" dirty="0"/>
              <a:t>Caps</a:t>
            </a:r>
          </a:p>
        </p:txBody>
      </p:sp>
      <p:pic>
        <p:nvPicPr>
          <p:cNvPr id="1026" name="Picture 2" descr="Image of banded hearing protectors with Foam Tips" title="Blue and yellow hearing prot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03" y="1620215"/>
            <a:ext cx="1507298" cy="15072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1738" y="3432313"/>
            <a:ext cx="1745628"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anded hearing protectors;</a:t>
            </a:r>
          </a:p>
          <a:p>
            <a:r>
              <a:rPr lang="en-US" sz="1600" dirty="0" smtClean="0">
                <a:latin typeface="Times New Roman" panose="02020603050405020304" pitchFamily="18" charset="0"/>
                <a:cs typeface="Times New Roman" panose="02020603050405020304" pitchFamily="18" charset="0"/>
              </a:rPr>
              <a:t>NRR: 25 dB</a:t>
            </a:r>
            <a:endParaRPr lang="en-US" sz="1600" dirty="0">
              <a:latin typeface="Times New Roman" panose="02020603050405020304" pitchFamily="18" charset="0"/>
              <a:cs typeface="Times New Roman" panose="02020603050405020304" pitchFamily="18" charset="0"/>
            </a:endParaRPr>
          </a:p>
        </p:txBody>
      </p:sp>
      <p:pic>
        <p:nvPicPr>
          <p:cNvPr id="5" name="Picture 4" descr="Image is an example of inner-aural hearing protectors" title="Inner-aural hearing protectors"/>
          <p:cNvPicPr>
            <a:picLocks noChangeAspect="1"/>
          </p:cNvPicPr>
          <p:nvPr/>
        </p:nvPicPr>
        <p:blipFill>
          <a:blip r:embed="rId4"/>
          <a:stretch>
            <a:fillRect/>
          </a:stretch>
        </p:blipFill>
        <p:spPr>
          <a:xfrm rot="10800000">
            <a:off x="2835964" y="1412464"/>
            <a:ext cx="1736035" cy="1715049"/>
          </a:xfrm>
          <a:prstGeom prst="rect">
            <a:avLst/>
          </a:prstGeom>
        </p:spPr>
      </p:pic>
      <p:sp>
        <p:nvSpPr>
          <p:cNvPr id="6" name="TextBox 5"/>
          <p:cNvSpPr txBox="1"/>
          <p:nvPr/>
        </p:nvSpPr>
        <p:spPr>
          <a:xfrm>
            <a:off x="3157332" y="3472068"/>
            <a:ext cx="1414668"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Inner-aural protectors;</a:t>
            </a:r>
          </a:p>
          <a:p>
            <a:r>
              <a:rPr lang="en-US" sz="1600" dirty="0" smtClean="0">
                <a:latin typeface="Times New Roman" panose="02020603050405020304" pitchFamily="18" charset="0"/>
                <a:cs typeface="Times New Roman" panose="02020603050405020304" pitchFamily="18" charset="0"/>
              </a:rPr>
              <a:t>NRR: 27</a:t>
            </a:r>
            <a:endParaRPr lang="en-US" sz="1600" dirty="0">
              <a:latin typeface="Times New Roman" panose="02020603050405020304" pitchFamily="18" charset="0"/>
              <a:cs typeface="Times New Roman" panose="02020603050405020304" pitchFamily="18" charset="0"/>
            </a:endParaRPr>
          </a:p>
        </p:txBody>
      </p:sp>
      <p:pic>
        <p:nvPicPr>
          <p:cNvPr id="7" name="Picture 6" descr="Image is an example of semi-aural hearing protectors" title="Semi-aural hearing protectors"/>
          <p:cNvPicPr>
            <a:picLocks noChangeAspect="1"/>
          </p:cNvPicPr>
          <p:nvPr/>
        </p:nvPicPr>
        <p:blipFill>
          <a:blip r:embed="rId5"/>
          <a:stretch>
            <a:fillRect/>
          </a:stretch>
        </p:blipFill>
        <p:spPr>
          <a:xfrm rot="10800000">
            <a:off x="4875755" y="1417639"/>
            <a:ext cx="1806126" cy="1806126"/>
          </a:xfrm>
          <a:prstGeom prst="rect">
            <a:avLst/>
          </a:prstGeom>
        </p:spPr>
      </p:pic>
      <p:sp>
        <p:nvSpPr>
          <p:cNvPr id="8" name="TextBox 7"/>
          <p:cNvSpPr txBox="1"/>
          <p:nvPr/>
        </p:nvSpPr>
        <p:spPr>
          <a:xfrm>
            <a:off x="5175321" y="3472069"/>
            <a:ext cx="1206993"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Semi-aural </a:t>
            </a:r>
            <a:r>
              <a:rPr lang="en-US" sz="1600" dirty="0">
                <a:latin typeface="Times New Roman" panose="02020603050405020304" pitchFamily="18" charset="0"/>
                <a:cs typeface="Times New Roman" panose="02020603050405020304" pitchFamily="18" charset="0"/>
              </a:rPr>
              <a:t>protectors;</a:t>
            </a:r>
          </a:p>
          <a:p>
            <a:r>
              <a:rPr lang="en-US" sz="1600" dirty="0">
                <a:latin typeface="Times New Roman" panose="02020603050405020304" pitchFamily="18" charset="0"/>
                <a:cs typeface="Times New Roman" panose="02020603050405020304" pitchFamily="18" charset="0"/>
              </a:rPr>
              <a:t>NRR: </a:t>
            </a:r>
            <a:r>
              <a:rPr lang="en-US" sz="1600" dirty="0" smtClean="0">
                <a:latin typeface="Times New Roman" panose="02020603050405020304" pitchFamily="18" charset="0"/>
                <a:cs typeface="Times New Roman" panose="02020603050405020304" pitchFamily="18" charset="0"/>
              </a:rPr>
              <a:t>23</a:t>
            </a:r>
            <a:endParaRPr lang="en-US" sz="1600" dirty="0">
              <a:latin typeface="Times New Roman" panose="02020603050405020304" pitchFamily="18" charset="0"/>
              <a:cs typeface="Times New Roman" panose="02020603050405020304" pitchFamily="18" charset="0"/>
            </a:endParaRPr>
          </a:p>
        </p:txBody>
      </p:sp>
      <p:pic>
        <p:nvPicPr>
          <p:cNvPr id="10" name="Picture 9" descr="Image of canal caps" title="Canal cap hearing protectors"/>
          <p:cNvPicPr>
            <a:picLocks noChangeAspect="1"/>
          </p:cNvPicPr>
          <p:nvPr/>
        </p:nvPicPr>
        <p:blipFill>
          <a:blip r:embed="rId6"/>
          <a:stretch>
            <a:fillRect/>
          </a:stretch>
        </p:blipFill>
        <p:spPr>
          <a:xfrm>
            <a:off x="7195929" y="1620215"/>
            <a:ext cx="1505555" cy="1505555"/>
          </a:xfrm>
          <a:prstGeom prst="rect">
            <a:avLst/>
          </a:prstGeom>
        </p:spPr>
      </p:pic>
      <p:sp>
        <p:nvSpPr>
          <p:cNvPr id="11" name="TextBox 10"/>
          <p:cNvSpPr txBox="1"/>
          <p:nvPr/>
        </p:nvSpPr>
        <p:spPr>
          <a:xfrm>
            <a:off x="7401338" y="3432313"/>
            <a:ext cx="1285462" cy="584775"/>
          </a:xfrm>
          <a:prstGeom prst="rect">
            <a:avLst/>
          </a:prstGeom>
          <a:noFill/>
        </p:spPr>
        <p:txBody>
          <a:bodyPr wrap="square" rtlCol="0">
            <a:spAutoFit/>
          </a:bodyPr>
          <a:lstStyle/>
          <a:p>
            <a:r>
              <a:rPr lang="en-US" sz="1600" dirty="0" smtClean="0"/>
              <a:t>Canal caps;</a:t>
            </a:r>
          </a:p>
          <a:p>
            <a:r>
              <a:rPr lang="en-US" sz="1600" dirty="0" smtClean="0"/>
              <a:t>NRR: 25 dB</a:t>
            </a:r>
            <a:endParaRPr lang="en-US" sz="1600" dirty="0"/>
          </a:p>
        </p:txBody>
      </p:sp>
    </p:spTree>
    <p:extLst>
      <p:ext uri="{BB962C8B-B14F-4D97-AF65-F5344CB8AC3E}">
        <p14:creationId xmlns:p14="http://schemas.microsoft.com/office/powerpoint/2010/main" val="199990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Molded Earplugs</a:t>
            </a:r>
            <a:endParaRPr lang="en-US" dirty="0"/>
          </a:p>
        </p:txBody>
      </p:sp>
      <p:sp>
        <p:nvSpPr>
          <p:cNvPr id="3" name="Content Placeholder 2"/>
          <p:cNvSpPr>
            <a:spLocks noGrp="1"/>
          </p:cNvSpPr>
          <p:nvPr>
            <p:ph idx="1"/>
          </p:nvPr>
        </p:nvSpPr>
        <p:spPr/>
        <p:txBody>
          <a:bodyPr/>
          <a:lstStyle/>
          <a:p>
            <a:r>
              <a:rPr lang="en-US" dirty="0" smtClean="0"/>
              <a:t>Made for the individual:</a:t>
            </a:r>
          </a:p>
          <a:p>
            <a:pPr lvl="1"/>
            <a:r>
              <a:rPr lang="en-US" dirty="0" smtClean="0"/>
              <a:t>Commercially prepared</a:t>
            </a:r>
          </a:p>
          <a:p>
            <a:pPr lvl="1"/>
            <a:r>
              <a:rPr lang="en-US" dirty="0" smtClean="0"/>
              <a:t>Self-made</a:t>
            </a:r>
          </a:p>
          <a:p>
            <a:r>
              <a:rPr lang="en-US" dirty="0" smtClean="0"/>
              <a:t>Noise Reduction Ratings:</a:t>
            </a:r>
          </a:p>
          <a:p>
            <a:pPr lvl="1"/>
            <a:r>
              <a:rPr lang="en-US" dirty="0" smtClean="0"/>
              <a:t>Very good in professionally-made sets</a:t>
            </a:r>
          </a:p>
          <a:p>
            <a:pPr lvl="1"/>
            <a:r>
              <a:rPr lang="en-US" dirty="0" smtClean="0"/>
              <a:t>Potential to be inadequate in self-made sets</a:t>
            </a:r>
          </a:p>
          <a:p>
            <a:r>
              <a:rPr lang="en-US" dirty="0" smtClean="0"/>
              <a:t>Reusable and durable </a:t>
            </a:r>
          </a:p>
          <a:p>
            <a:pPr lvl="1"/>
            <a:endParaRPr lang="en-US" dirty="0"/>
          </a:p>
        </p:txBody>
      </p:sp>
    </p:spTree>
    <p:extLst>
      <p:ext uri="{BB962C8B-B14F-4D97-AF65-F5344CB8AC3E}">
        <p14:creationId xmlns:p14="http://schemas.microsoft.com/office/powerpoint/2010/main" val="2599927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Duel Hearing Protection</a:t>
            </a:r>
            <a:endParaRPr lang="en-US" dirty="0"/>
          </a:p>
        </p:txBody>
      </p:sp>
      <p:sp>
        <p:nvSpPr>
          <p:cNvPr id="3" name="Content Placeholder 2"/>
          <p:cNvSpPr>
            <a:spLocks noGrp="1"/>
          </p:cNvSpPr>
          <p:nvPr>
            <p:ph idx="1"/>
          </p:nvPr>
        </p:nvSpPr>
        <p:spPr/>
        <p:txBody>
          <a:bodyPr/>
          <a:lstStyle/>
          <a:p>
            <a:r>
              <a:rPr lang="en-US" dirty="0" smtClean="0"/>
              <a:t>What is it?</a:t>
            </a:r>
          </a:p>
          <a:p>
            <a:pPr lvl="1"/>
            <a:r>
              <a:rPr lang="en-US" dirty="0" smtClean="0"/>
              <a:t>Earplugs and muffs used simultaneously</a:t>
            </a:r>
          </a:p>
          <a:p>
            <a:r>
              <a:rPr lang="en-US" dirty="0" smtClean="0"/>
              <a:t>Why use duel hearing protection?</a:t>
            </a:r>
          </a:p>
          <a:p>
            <a:pPr lvl="1"/>
            <a:r>
              <a:rPr lang="en-US" dirty="0" smtClean="0"/>
              <a:t>Provide better protection from noise in high noise environments</a:t>
            </a:r>
          </a:p>
          <a:p>
            <a:r>
              <a:rPr lang="en-US" dirty="0" smtClean="0"/>
              <a:t>Limitations:</a:t>
            </a:r>
          </a:p>
          <a:p>
            <a:pPr lvl="1"/>
            <a:r>
              <a:rPr lang="en-US" dirty="0" smtClean="0"/>
              <a:t>Duel protection does not protect against bone conduction noise exposure</a:t>
            </a:r>
            <a:endParaRPr lang="en-US" dirty="0"/>
          </a:p>
        </p:txBody>
      </p:sp>
    </p:spTree>
    <p:extLst>
      <p:ext uri="{BB962C8B-B14F-4D97-AF65-F5344CB8AC3E}">
        <p14:creationId xmlns:p14="http://schemas.microsoft.com/office/powerpoint/2010/main" val="235686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Rights </a:t>
            </a:r>
            <a:r>
              <a:rPr lang="mr-IN" dirty="0" smtClean="0"/>
              <a:t>–</a:t>
            </a:r>
            <a:r>
              <a:rPr lang="en-US" dirty="0" smtClean="0"/>
              <a:t> OSH Act</a:t>
            </a:r>
            <a:endParaRPr lang="en-US" dirty="0"/>
          </a:p>
        </p:txBody>
      </p:sp>
      <p:sp>
        <p:nvSpPr>
          <p:cNvPr id="3" name="Content Placeholder 2"/>
          <p:cNvSpPr>
            <a:spLocks noGrp="1"/>
          </p:cNvSpPr>
          <p:nvPr>
            <p:ph idx="1"/>
          </p:nvPr>
        </p:nvSpPr>
        <p:spPr>
          <a:xfrm>
            <a:off x="457200" y="1600200"/>
            <a:ext cx="8229600" cy="4525963"/>
          </a:xfrm>
        </p:spPr>
        <p:txBody>
          <a:bodyPr>
            <a:normAutofit fontScale="92500"/>
          </a:bodyPr>
          <a:lstStyle/>
          <a:p>
            <a:r>
              <a:rPr lang="en-US" dirty="0" smtClean="0"/>
              <a:t>Occupational Safety and Health Act (OSH Act):</a:t>
            </a:r>
          </a:p>
          <a:p>
            <a:pPr lvl="1"/>
            <a:r>
              <a:rPr lang="en-US" dirty="0" smtClean="0"/>
              <a:t>Signed in to law December 29, 1970</a:t>
            </a:r>
          </a:p>
          <a:p>
            <a:pPr lvl="1"/>
            <a:r>
              <a:rPr lang="en-US" dirty="0" smtClean="0"/>
              <a:t>Entitles workers to safe and healthful conditions</a:t>
            </a:r>
          </a:p>
          <a:p>
            <a:pPr lvl="1"/>
            <a:r>
              <a:rPr lang="en-US" dirty="0" smtClean="0"/>
              <a:t>Provides workers with the right to:</a:t>
            </a:r>
          </a:p>
          <a:p>
            <a:pPr lvl="2"/>
            <a:r>
              <a:rPr lang="en-US" dirty="0" smtClean="0"/>
              <a:t>Ask OSHA to inspect their workplace</a:t>
            </a:r>
          </a:p>
          <a:p>
            <a:pPr lvl="2"/>
            <a:r>
              <a:rPr lang="en-US" dirty="0" smtClean="0"/>
              <a:t>Review employers’ records of work-related injuries and illnesses</a:t>
            </a:r>
          </a:p>
          <a:p>
            <a:pPr lvl="2"/>
            <a:r>
              <a:rPr lang="en-US" dirty="0" smtClean="0"/>
              <a:t>Get copies of their medical records</a:t>
            </a:r>
          </a:p>
          <a:p>
            <a:pPr lvl="2"/>
            <a:r>
              <a:rPr lang="en-US" dirty="0" smtClean="0"/>
              <a:t>Receive information and training about hazards and their prevention, using applicable OSHA standards.</a:t>
            </a:r>
          </a:p>
        </p:txBody>
      </p:sp>
    </p:spTree>
    <p:extLst>
      <p:ext uri="{BB962C8B-B14F-4D97-AF65-F5344CB8AC3E}">
        <p14:creationId xmlns:p14="http://schemas.microsoft.com/office/powerpoint/2010/main" val="2471377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Hearing Protectors</a:t>
            </a:r>
            <a:endParaRPr lang="en-US" dirty="0"/>
          </a:p>
        </p:txBody>
      </p:sp>
      <p:sp>
        <p:nvSpPr>
          <p:cNvPr id="3" name="Content Placeholder 2"/>
          <p:cNvSpPr>
            <a:spLocks noGrp="1"/>
          </p:cNvSpPr>
          <p:nvPr>
            <p:ph idx="1"/>
          </p:nvPr>
        </p:nvSpPr>
        <p:spPr/>
        <p:txBody>
          <a:bodyPr/>
          <a:lstStyle/>
          <a:p>
            <a:r>
              <a:rPr lang="en-US" dirty="0" smtClean="0"/>
              <a:t>“Powered” hearing protectors</a:t>
            </a:r>
          </a:p>
          <a:p>
            <a:pPr lvl="1"/>
            <a:r>
              <a:rPr lang="en-US" dirty="0" smtClean="0"/>
              <a:t>Use technology to eliminate or modify ambient sound</a:t>
            </a:r>
          </a:p>
          <a:p>
            <a:r>
              <a:rPr lang="en-US" dirty="0" smtClean="0"/>
              <a:t>Active Sound Cancellation</a:t>
            </a:r>
          </a:p>
          <a:p>
            <a:pPr lvl="1"/>
            <a:r>
              <a:rPr lang="en-US" dirty="0" smtClean="0"/>
              <a:t>Remove noise with inverse sound waves</a:t>
            </a:r>
            <a:endParaRPr lang="en-US" dirty="0"/>
          </a:p>
          <a:p>
            <a:r>
              <a:rPr lang="en-US" dirty="0" smtClean="0"/>
              <a:t>Electronic hearing protection</a:t>
            </a:r>
          </a:p>
          <a:p>
            <a:pPr lvl="1"/>
            <a:r>
              <a:rPr lang="en-US" dirty="0" smtClean="0"/>
              <a:t>Reduce exposure by decreasing volume of ambient sounds</a:t>
            </a:r>
            <a:endParaRPr lang="en-US" dirty="0"/>
          </a:p>
        </p:txBody>
      </p:sp>
    </p:spTree>
    <p:extLst>
      <p:ext uri="{BB962C8B-B14F-4D97-AF65-F5344CB8AC3E}">
        <p14:creationId xmlns:p14="http://schemas.microsoft.com/office/powerpoint/2010/main" val="1027512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Mechanical Hearing Protectors</a:t>
            </a:r>
            <a:endParaRPr lang="en-US" dirty="0"/>
          </a:p>
        </p:txBody>
      </p:sp>
      <p:pic>
        <p:nvPicPr>
          <p:cNvPr id="4" name="Picture 3" descr="Image is of electronic earplugs" title="Electronic earplugs"/>
          <p:cNvPicPr>
            <a:picLocks noChangeAspect="1"/>
          </p:cNvPicPr>
          <p:nvPr/>
        </p:nvPicPr>
        <p:blipFill rotWithShape="1">
          <a:blip r:embed="rId3"/>
          <a:srcRect l="15430" t="26149" r="16456" b="7107"/>
          <a:stretch/>
        </p:blipFill>
        <p:spPr>
          <a:xfrm>
            <a:off x="649357" y="1891972"/>
            <a:ext cx="1974573" cy="1934818"/>
          </a:xfrm>
          <a:prstGeom prst="rect">
            <a:avLst/>
          </a:prstGeom>
        </p:spPr>
      </p:pic>
      <p:sp>
        <p:nvSpPr>
          <p:cNvPr id="5" name="TextBox 4"/>
          <p:cNvSpPr txBox="1"/>
          <p:nvPr/>
        </p:nvSpPr>
        <p:spPr>
          <a:xfrm>
            <a:off x="795131" y="4036081"/>
            <a:ext cx="1921565" cy="646331"/>
          </a:xfrm>
          <a:prstGeom prst="rect">
            <a:avLst/>
          </a:prstGeom>
          <a:noFill/>
        </p:spPr>
        <p:txBody>
          <a:bodyPr wrap="square" rtlCol="0">
            <a:spAutoFit/>
          </a:bodyPr>
          <a:lstStyle/>
          <a:p>
            <a:r>
              <a:rPr lang="en-US" dirty="0" smtClean="0"/>
              <a:t>Electronic earplugs</a:t>
            </a:r>
          </a:p>
        </p:txBody>
      </p:sp>
      <p:pic>
        <p:nvPicPr>
          <p:cNvPr id="6" name="Picture 5" descr="Image is of electronic earplugs" title="Electronic earplugs"/>
          <p:cNvPicPr>
            <a:picLocks noChangeAspect="1"/>
          </p:cNvPicPr>
          <p:nvPr/>
        </p:nvPicPr>
        <p:blipFill>
          <a:blip r:embed="rId4"/>
          <a:stretch>
            <a:fillRect/>
          </a:stretch>
        </p:blipFill>
        <p:spPr>
          <a:xfrm>
            <a:off x="3624884" y="2296578"/>
            <a:ext cx="1530212" cy="1530212"/>
          </a:xfrm>
          <a:prstGeom prst="rect">
            <a:avLst/>
          </a:prstGeom>
        </p:spPr>
      </p:pic>
      <p:sp>
        <p:nvSpPr>
          <p:cNvPr id="7" name="TextBox 6"/>
          <p:cNvSpPr txBox="1"/>
          <p:nvPr/>
        </p:nvSpPr>
        <p:spPr>
          <a:xfrm>
            <a:off x="3803374" y="4092133"/>
            <a:ext cx="1351722" cy="646331"/>
          </a:xfrm>
          <a:prstGeom prst="rect">
            <a:avLst/>
          </a:prstGeom>
          <a:noFill/>
        </p:spPr>
        <p:txBody>
          <a:bodyPr wrap="square" rtlCol="0">
            <a:spAutoFit/>
          </a:bodyPr>
          <a:lstStyle/>
          <a:p>
            <a:r>
              <a:rPr lang="en-US" dirty="0"/>
              <a:t>E</a:t>
            </a:r>
            <a:r>
              <a:rPr lang="en-US" dirty="0" smtClean="0"/>
              <a:t>lectronic earplugs</a:t>
            </a:r>
            <a:endParaRPr lang="en-US" dirty="0"/>
          </a:p>
        </p:txBody>
      </p:sp>
      <p:pic>
        <p:nvPicPr>
          <p:cNvPr id="3" name="Picture 2" descr="The image is a pair of earmuffs equipted with mechanical noise control.  The muffs also utilized a Bluetooth technology communications system" title="Earmuffs with mechanical noise control"/>
          <p:cNvPicPr>
            <a:picLocks noChangeAspect="1"/>
          </p:cNvPicPr>
          <p:nvPr/>
        </p:nvPicPr>
        <p:blipFill rotWithShape="1">
          <a:blip r:embed="rId5"/>
          <a:srcRect l="22194"/>
          <a:stretch/>
        </p:blipFill>
        <p:spPr>
          <a:xfrm>
            <a:off x="6156050" y="1952753"/>
            <a:ext cx="1848898" cy="2217862"/>
          </a:xfrm>
          <a:prstGeom prst="rect">
            <a:avLst/>
          </a:prstGeom>
        </p:spPr>
      </p:pic>
      <p:sp>
        <p:nvSpPr>
          <p:cNvPr id="9" name="TextBox 8"/>
          <p:cNvSpPr txBox="1"/>
          <p:nvPr/>
        </p:nvSpPr>
        <p:spPr>
          <a:xfrm>
            <a:off x="6493566" y="4280452"/>
            <a:ext cx="1391478" cy="2308324"/>
          </a:xfrm>
          <a:prstGeom prst="rect">
            <a:avLst/>
          </a:prstGeom>
          <a:noFill/>
        </p:spPr>
        <p:txBody>
          <a:bodyPr wrap="square" rtlCol="0">
            <a:spAutoFit/>
          </a:bodyPr>
          <a:lstStyle/>
          <a:p>
            <a:r>
              <a:rPr lang="en-US" dirty="0" smtClean="0"/>
              <a:t>Electronic earmuffs with Bluetooth technology for communication systems</a:t>
            </a:r>
            <a:endParaRPr lang="en-US" dirty="0"/>
          </a:p>
        </p:txBody>
      </p:sp>
    </p:spTree>
    <p:extLst>
      <p:ext uri="{BB962C8B-B14F-4D97-AF65-F5344CB8AC3E}">
        <p14:creationId xmlns:p14="http://schemas.microsoft.com/office/powerpoint/2010/main" val="1686439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Statements</a:t>
            </a:r>
            <a:endParaRPr lang="en-US" dirty="0"/>
          </a:p>
        </p:txBody>
      </p:sp>
      <p:sp>
        <p:nvSpPr>
          <p:cNvPr id="3" name="Content Placeholder 2"/>
          <p:cNvSpPr>
            <a:spLocks noGrp="1"/>
          </p:cNvSpPr>
          <p:nvPr>
            <p:ph idx="1"/>
          </p:nvPr>
        </p:nvSpPr>
        <p:spPr/>
        <p:txBody>
          <a:bodyPr/>
          <a:lstStyle/>
          <a:p>
            <a:r>
              <a:rPr lang="en-US" dirty="0" smtClean="0"/>
              <a:t>Loud sounds are prevalent throughout industry</a:t>
            </a:r>
          </a:p>
          <a:p>
            <a:r>
              <a:rPr lang="en-US" dirty="0" smtClean="0"/>
              <a:t>Noise-Induced Hearing Loss is a common problem that can be corrected</a:t>
            </a:r>
          </a:p>
          <a:p>
            <a:r>
              <a:rPr lang="en-US" dirty="0" smtClean="0"/>
              <a:t>A comprehensive and fully implemented hearing Conservation program is essential in preventing occupational noise-induced hearing loss</a:t>
            </a:r>
          </a:p>
          <a:p>
            <a:pPr marL="0" indent="0">
              <a:buNone/>
            </a:pPr>
            <a:endParaRPr lang="en-US" dirty="0"/>
          </a:p>
        </p:txBody>
      </p:sp>
    </p:spTree>
    <p:extLst>
      <p:ext uri="{BB962C8B-B14F-4D97-AF65-F5344CB8AC3E}">
        <p14:creationId xmlns:p14="http://schemas.microsoft.com/office/powerpoint/2010/main" val="3213018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Worker Rights </a:t>
            </a:r>
            <a:r>
              <a:rPr lang="mr-IN" dirty="0"/>
              <a:t>–</a:t>
            </a:r>
            <a:r>
              <a:rPr lang="en-US" dirty="0"/>
              <a:t> OSH </a:t>
            </a:r>
            <a:r>
              <a:rPr lang="en-US" dirty="0" smtClean="0"/>
              <a:t>Act -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Formal complaint:</a:t>
            </a:r>
          </a:p>
          <a:p>
            <a:pPr lvl="1"/>
            <a:r>
              <a:rPr lang="en-US" dirty="0" smtClean="0"/>
              <a:t>Workers may file a formal complaint with OSHA</a:t>
            </a:r>
          </a:p>
          <a:p>
            <a:pPr lvl="1"/>
            <a:r>
              <a:rPr lang="en-US" dirty="0" smtClean="0"/>
              <a:t>Employers may </a:t>
            </a:r>
            <a:r>
              <a:rPr lang="en-US" dirty="0"/>
              <a:t>not </a:t>
            </a:r>
            <a:r>
              <a:rPr lang="en-US" dirty="0" smtClean="0"/>
              <a:t>retaliate (take unfavorable personnel </a:t>
            </a:r>
            <a:r>
              <a:rPr lang="en-US" dirty="0"/>
              <a:t>actions) against an </a:t>
            </a:r>
            <a:r>
              <a:rPr lang="en-US" dirty="0" smtClean="0"/>
              <a:t>employee for being a whistleblower.</a:t>
            </a:r>
          </a:p>
          <a:p>
            <a:pPr lvl="1"/>
            <a:r>
              <a:rPr lang="en-US" dirty="0" smtClean="0"/>
              <a:t>For more information, please see:</a:t>
            </a:r>
          </a:p>
          <a:p>
            <a:pPr marL="457200" lvl="1" indent="0">
              <a:buNone/>
            </a:pPr>
            <a:r>
              <a:rPr lang="en-US" dirty="0" smtClean="0">
                <a:hlinkClick r:id="rId3"/>
              </a:rPr>
              <a:t>OSHA Whistleblowers Protection Program</a:t>
            </a:r>
            <a:endParaRPr lang="en-US" dirty="0" smtClean="0"/>
          </a:p>
          <a:p>
            <a:pPr lvl="1"/>
            <a:r>
              <a:rPr lang="en-US" dirty="0" smtClean="0"/>
              <a:t>Whistleblower laws require that complaints be filed with OSHA within certain time limits following the alleged retaliation.</a:t>
            </a:r>
            <a:endParaRPr lang="en-US" dirty="0"/>
          </a:p>
        </p:txBody>
      </p:sp>
    </p:spTree>
    <p:extLst>
      <p:ext uri="{BB962C8B-B14F-4D97-AF65-F5344CB8AC3E}">
        <p14:creationId xmlns:p14="http://schemas.microsoft.com/office/powerpoint/2010/main" val="817282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Perception of Occupational Noise Exposure and Hearing Loss</a:t>
            </a:r>
            <a:endParaRPr lang="en-US" dirty="0"/>
          </a:p>
        </p:txBody>
      </p:sp>
      <p:sp>
        <p:nvSpPr>
          <p:cNvPr id="3" name="Content Placeholder 2"/>
          <p:cNvSpPr>
            <a:spLocks noGrp="1"/>
          </p:cNvSpPr>
          <p:nvPr>
            <p:ph idx="1"/>
          </p:nvPr>
        </p:nvSpPr>
        <p:spPr/>
        <p:txBody>
          <a:bodyPr/>
          <a:lstStyle/>
          <a:p>
            <a:r>
              <a:rPr lang="en-US" dirty="0" smtClean="0"/>
              <a:t>Occupational Noise Perception:</a:t>
            </a:r>
          </a:p>
          <a:p>
            <a:pPr lvl="1"/>
            <a:r>
              <a:rPr lang="en-US" dirty="0" smtClean="0"/>
              <a:t>Just part of heavy industry</a:t>
            </a:r>
          </a:p>
          <a:p>
            <a:pPr lvl="1"/>
            <a:r>
              <a:rPr lang="en-US" dirty="0" smtClean="0"/>
              <a:t>No way to eliminate it in the work place</a:t>
            </a:r>
          </a:p>
          <a:p>
            <a:pPr lvl="1"/>
            <a:r>
              <a:rPr lang="en-US" dirty="0" smtClean="0"/>
              <a:t>Workers will always be exposed to noise</a:t>
            </a:r>
          </a:p>
          <a:p>
            <a:r>
              <a:rPr lang="en-US" dirty="0" smtClean="0"/>
              <a:t>Perception of work-related hearing loss:</a:t>
            </a:r>
          </a:p>
          <a:p>
            <a:pPr lvl="1"/>
            <a:r>
              <a:rPr lang="en-US" dirty="0" smtClean="0"/>
              <a:t>Just part of the job</a:t>
            </a:r>
          </a:p>
          <a:p>
            <a:pPr lvl="1"/>
            <a:r>
              <a:rPr lang="en-US" dirty="0" smtClean="0"/>
              <a:t>If you work in industry – you will loose your hearing</a:t>
            </a:r>
            <a:endParaRPr lang="en-US" dirty="0"/>
          </a:p>
        </p:txBody>
      </p:sp>
    </p:spTree>
    <p:extLst>
      <p:ext uri="{BB962C8B-B14F-4D97-AF65-F5344CB8AC3E}">
        <p14:creationId xmlns:p14="http://schemas.microsoft.com/office/powerpoint/2010/main" val="2002311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Occupational Noise Exposure</a:t>
            </a:r>
            <a:endParaRPr lang="en-US" dirty="0"/>
          </a:p>
        </p:txBody>
      </p:sp>
      <p:sp>
        <p:nvSpPr>
          <p:cNvPr id="3" name="Content Placeholder 2"/>
          <p:cNvSpPr>
            <a:spLocks noGrp="1"/>
          </p:cNvSpPr>
          <p:nvPr>
            <p:ph idx="1"/>
          </p:nvPr>
        </p:nvSpPr>
        <p:spPr/>
        <p:txBody>
          <a:bodyPr/>
          <a:lstStyle/>
          <a:p>
            <a:r>
              <a:rPr lang="en-US" dirty="0" smtClean="0"/>
              <a:t>Safety considerations</a:t>
            </a:r>
          </a:p>
          <a:p>
            <a:endParaRPr lang="en-US" dirty="0" smtClean="0"/>
          </a:p>
          <a:p>
            <a:r>
              <a:rPr lang="en-US" dirty="0" smtClean="0"/>
              <a:t>Lost quality of life</a:t>
            </a:r>
          </a:p>
          <a:p>
            <a:endParaRPr lang="en-US" dirty="0"/>
          </a:p>
          <a:p>
            <a:r>
              <a:rPr lang="en-US" dirty="0" smtClean="0"/>
              <a:t>Lost employment opportunities</a:t>
            </a:r>
            <a:endParaRPr lang="en-US" dirty="0"/>
          </a:p>
        </p:txBody>
      </p:sp>
    </p:spTree>
    <p:extLst>
      <p:ext uri="{BB962C8B-B14F-4D97-AF65-F5344CB8AC3E}">
        <p14:creationId xmlns:p14="http://schemas.microsoft.com/office/powerpoint/2010/main" val="417800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Occupational Noise Exposure and Hearing Loss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a:t>
            </a:r>
            <a:r>
              <a:rPr lang="en-US" baseline="30000" dirty="0" smtClean="0"/>
              <a:t>rd</a:t>
            </a:r>
            <a:r>
              <a:rPr lang="en-US" dirty="0" smtClean="0"/>
              <a:t> most common chronic physical condition amongst U.S. adults</a:t>
            </a:r>
          </a:p>
          <a:p>
            <a:r>
              <a:rPr lang="en-US" dirty="0" smtClean="0"/>
              <a:t>Approximately 22 million workers exposed to hazardous levels of noise each year</a:t>
            </a:r>
          </a:p>
          <a:p>
            <a:r>
              <a:rPr lang="en-US" dirty="0" smtClean="0"/>
              <a:t>Approximately 12% of U.S. working population has hearing difficulties</a:t>
            </a:r>
          </a:p>
          <a:p>
            <a:r>
              <a:rPr lang="en-US" dirty="0" smtClean="0"/>
              <a:t>Approximately 24% of hearing difficulty among U.S. working population caused by occupational noise</a:t>
            </a:r>
          </a:p>
          <a:p>
            <a:pPr marL="457200" lvl="1" indent="0">
              <a:buNone/>
            </a:pPr>
            <a:r>
              <a:rPr lang="en-US" dirty="0" smtClean="0"/>
              <a:t>NOTE: Data from NIOSH website</a:t>
            </a:r>
          </a:p>
        </p:txBody>
      </p:sp>
    </p:spTree>
    <p:extLst>
      <p:ext uri="{BB962C8B-B14F-4D97-AF65-F5344CB8AC3E}">
        <p14:creationId xmlns:p14="http://schemas.microsoft.com/office/powerpoint/2010/main" val="1195000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47002</TotalTime>
  <Words>9357</Words>
  <Application>Microsoft Office PowerPoint</Application>
  <PresentationFormat>On-screen Show (4:3)</PresentationFormat>
  <Paragraphs>792</Paragraphs>
  <Slides>52</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ＭＳ Ｐゴシック</vt:lpstr>
      <vt:lpstr>Arial</vt:lpstr>
      <vt:lpstr>Calibri</vt:lpstr>
      <vt:lpstr>Times New Roman</vt:lpstr>
      <vt:lpstr>Office Theme</vt:lpstr>
      <vt:lpstr> </vt:lpstr>
      <vt:lpstr>Acknowledgement</vt:lpstr>
      <vt:lpstr>Disclaimer</vt:lpstr>
      <vt:lpstr>Overview</vt:lpstr>
      <vt:lpstr>Worker Rights – OSH Act</vt:lpstr>
      <vt:lpstr>Worker Rights – OSH Act - continued</vt:lpstr>
      <vt:lpstr>Perception of Occupational Noise Exposure and Hearing Loss</vt:lpstr>
      <vt:lpstr>Impact of Occupational Noise Exposure</vt:lpstr>
      <vt:lpstr>Prevalence of Occupational Noise Exposure and Hearing Loss</vt:lpstr>
      <vt:lpstr>Hearing Loss vs Other Occupational Illnesses U.S. Bureau of Labor Statistics Data 2014 - 2018</vt:lpstr>
      <vt:lpstr>Sound and Noise</vt:lpstr>
      <vt:lpstr>Hazardous Sound (Noise)</vt:lpstr>
      <vt:lpstr>Examples of Common Noises</vt:lpstr>
      <vt:lpstr>Noise-Induced Hearing Loss</vt:lpstr>
      <vt:lpstr>Example of Damaged Hair Cells</vt:lpstr>
      <vt:lpstr>Hazard Exposure Time</vt:lpstr>
      <vt:lpstr>OSHA’s Noise Standard</vt:lpstr>
      <vt:lpstr>Noise Permissible Exposure Limit</vt:lpstr>
      <vt:lpstr>OSHA Noise Standard Table G-16 – Permissible Noise Exposures</vt:lpstr>
      <vt:lpstr>Hearing Conservation Program</vt:lpstr>
      <vt:lpstr>Exposure Monitoring</vt:lpstr>
      <vt:lpstr>Exposure Monitoring - Continued</vt:lpstr>
      <vt:lpstr>Audiometric Testing Program</vt:lpstr>
      <vt:lpstr>Hearing Conservation Training Program Requirements</vt:lpstr>
      <vt:lpstr>Hearing Conservation Training Program Requirements (Continued)</vt:lpstr>
      <vt:lpstr>Noise Exposure Controls</vt:lpstr>
      <vt:lpstr>Hearing Protection Devices</vt:lpstr>
      <vt:lpstr>Types of Hearing Protection Devices</vt:lpstr>
      <vt:lpstr>Hearing Protector - Mode of Operation</vt:lpstr>
      <vt:lpstr>Attenuation of Noise</vt:lpstr>
      <vt:lpstr>Effectiveness of a Hearing Protector</vt:lpstr>
      <vt:lpstr>Earmuffs</vt:lpstr>
      <vt:lpstr>Earmuffs Advantages and Disadvantages</vt:lpstr>
      <vt:lpstr>Examples of Earmuffs</vt:lpstr>
      <vt:lpstr>Earplugs</vt:lpstr>
      <vt:lpstr>Formable Foam Earplugs</vt:lpstr>
      <vt:lpstr>Formable Foam Earplugs - Fitting</vt:lpstr>
      <vt:lpstr>Images of Formable Earplug Insertion</vt:lpstr>
      <vt:lpstr>Formable Foam Earplugs Advantages and Disadvantages</vt:lpstr>
      <vt:lpstr>Examples of Formable Earplugs</vt:lpstr>
      <vt:lpstr>Pre-Formed Earplugs</vt:lpstr>
      <vt:lpstr>Pre-Formed Earplugs - Fitting</vt:lpstr>
      <vt:lpstr>Pre-Formed Earplugs Advantages and Disadvantages</vt:lpstr>
      <vt:lpstr>Examples of Pre-Formed Earplugs</vt:lpstr>
      <vt:lpstr>Canal Caps (Semi-Aural Protectors) </vt:lpstr>
      <vt:lpstr>Canal Caps Advantages and Disadvantages</vt:lpstr>
      <vt:lpstr>Examples of Canal Caps</vt:lpstr>
      <vt:lpstr>Custom Molded Earplugs</vt:lpstr>
      <vt:lpstr>Duel Hearing Protection</vt:lpstr>
      <vt:lpstr>“Mechanical” Hearing Protectors</vt:lpstr>
      <vt:lpstr>Examples of Mechanical Hearing Protectors</vt:lpstr>
      <vt:lpstr>Closing Statements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John Herrock</dc:creator>
  <cp:lastModifiedBy>John</cp:lastModifiedBy>
  <cp:revision>383</cp:revision>
  <cp:lastPrinted>2020-11-10T18:39:07Z</cp:lastPrinted>
  <dcterms:created xsi:type="dcterms:W3CDTF">2020-02-06T14:50:14Z</dcterms:created>
  <dcterms:modified xsi:type="dcterms:W3CDTF">2020-11-10T18:45:39Z</dcterms:modified>
</cp:coreProperties>
</file>