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114" d="100"/>
          <a:sy n="114" d="100"/>
        </p:scale>
        <p:origin x="1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DF35-466E-4B55-96E8-2791F3810E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9F70C6-D9F8-4242-BB74-96FFD4042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370B79-5927-4A52-9CB1-DB315FD44E35}"/>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5" name="Footer Placeholder 4">
            <a:extLst>
              <a:ext uri="{FF2B5EF4-FFF2-40B4-BE49-F238E27FC236}">
                <a16:creationId xmlns:a16="http://schemas.microsoft.com/office/drawing/2014/main" id="{A8F07A2E-3AAD-4347-88F2-08615B5AA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C90D3-CDB2-4CE8-9EFF-902FEF2BE5C7}"/>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397626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6857-4908-49C7-8DDA-0B4047060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A79C6-2A27-4D5D-A096-902883D93F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69822-FCD0-4CB8-AAD4-BBF4F4F0BAE7}"/>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5" name="Footer Placeholder 4">
            <a:extLst>
              <a:ext uri="{FF2B5EF4-FFF2-40B4-BE49-F238E27FC236}">
                <a16:creationId xmlns:a16="http://schemas.microsoft.com/office/drawing/2014/main" id="{853B8269-C5B1-4756-8073-7251301E5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A169A-B136-4C55-9819-77A8522D0FE1}"/>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265900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5EB0A-8718-4A70-BD5F-A8601C4CA0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89BB08-81F1-4AF9-A56A-34E95AB68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D30AD-D6E0-4A9E-B27F-92A8214FF9A0}"/>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5" name="Footer Placeholder 4">
            <a:extLst>
              <a:ext uri="{FF2B5EF4-FFF2-40B4-BE49-F238E27FC236}">
                <a16:creationId xmlns:a16="http://schemas.microsoft.com/office/drawing/2014/main" id="{76CF9757-190E-42EB-85C0-C059F5F8B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28255-6DC7-45ED-80AA-CD20BDDDB4FB}"/>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123233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2D55-84FF-44FC-8ACE-71E303C86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A7617-7799-4809-9EEF-8D20628991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AE2FB-4E59-4300-A2F3-45F389A31BE4}"/>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5" name="Footer Placeholder 4">
            <a:extLst>
              <a:ext uri="{FF2B5EF4-FFF2-40B4-BE49-F238E27FC236}">
                <a16:creationId xmlns:a16="http://schemas.microsoft.com/office/drawing/2014/main" id="{86303A2D-D8F9-4E13-8B62-F26962DC5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2BDC6-E2E1-4C7C-B1CE-AEA15CA6A372}"/>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41093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9893-1CDA-4B93-8048-95D743E63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93A5E1-7DEF-40FF-9446-864C01449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630F4-E9F0-43F7-8A39-4CFF1676B4FF}"/>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5" name="Footer Placeholder 4">
            <a:extLst>
              <a:ext uri="{FF2B5EF4-FFF2-40B4-BE49-F238E27FC236}">
                <a16:creationId xmlns:a16="http://schemas.microsoft.com/office/drawing/2014/main" id="{47BD1911-95D6-4DA0-BDEC-1723974F2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A27E7-3B64-4702-9654-B2D47003F6A9}"/>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61395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5172-0CA6-465B-849F-B86735948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86A9B-5157-49D8-AB10-B066D0F42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B47BE-7C21-4819-B95A-13EB74682A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241436-540C-4F91-AB47-F0E5348C9CEF}"/>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6" name="Footer Placeholder 5">
            <a:extLst>
              <a:ext uri="{FF2B5EF4-FFF2-40B4-BE49-F238E27FC236}">
                <a16:creationId xmlns:a16="http://schemas.microsoft.com/office/drawing/2014/main" id="{659CD0E4-E254-435E-B172-83D40D84C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562E6-007F-45CC-884E-DAD12D8A63EB}"/>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329179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64D4-422B-4D24-93CA-60CC35F53A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7B1D66-0E72-423B-B7F8-4F6D94E1DB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5D2AD3-2B8C-4159-8E79-BDB324237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2ECB0A-6581-4A30-829D-08B3DE2C1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3EF8F-31BB-4B15-A1B5-363EC5329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445E55-D75D-446E-B4B2-74DDF509756A}"/>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8" name="Footer Placeholder 7">
            <a:extLst>
              <a:ext uri="{FF2B5EF4-FFF2-40B4-BE49-F238E27FC236}">
                <a16:creationId xmlns:a16="http://schemas.microsoft.com/office/drawing/2014/main" id="{9DF948A9-9F44-4E00-8937-E6AFEE48D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679C9-DE10-4BCB-A543-E79CDDA265EA}"/>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361377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AF63-0A31-4B7F-A570-F9D594CC61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0696D7-2462-4ECF-AAD4-4AE4873AC99D}"/>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4" name="Footer Placeholder 3">
            <a:extLst>
              <a:ext uri="{FF2B5EF4-FFF2-40B4-BE49-F238E27FC236}">
                <a16:creationId xmlns:a16="http://schemas.microsoft.com/office/drawing/2014/main" id="{348D3B24-8A52-49CE-A4FF-F0EEC4B28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BE142-AF33-4ADA-9BFF-D0F2F16EC0E3}"/>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171638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9DB05-F0CB-4AB0-A166-FE9A906F4F57}"/>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3" name="Footer Placeholder 2">
            <a:extLst>
              <a:ext uri="{FF2B5EF4-FFF2-40B4-BE49-F238E27FC236}">
                <a16:creationId xmlns:a16="http://schemas.microsoft.com/office/drawing/2014/main" id="{3F478E73-522D-4E52-8461-F91462405E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247F85-3425-4386-B70E-08A5AE6E72B1}"/>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34262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B1DF-BA74-4726-89EB-7BB8C7068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3975BA-3053-4B98-AB8B-CAE9EDE58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B66E1-6E5A-42C6-9029-3EAEC4248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F716A-2550-4AFF-A950-2F121045AF41}"/>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6" name="Footer Placeholder 5">
            <a:extLst>
              <a:ext uri="{FF2B5EF4-FFF2-40B4-BE49-F238E27FC236}">
                <a16:creationId xmlns:a16="http://schemas.microsoft.com/office/drawing/2014/main" id="{9E1ADD98-F441-40D0-83CB-1CBD114DF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C858B-DC3F-435B-ABF9-35085DD37F49}"/>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89553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F27F-1B30-4F5E-B68D-579295BBE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85FB49-297E-4B6D-A304-57B2B17B3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4D959-9B05-48F4-8147-95D48A094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CB457-DDF5-4B28-9732-6FAAF1E97B77}"/>
              </a:ext>
            </a:extLst>
          </p:cNvPr>
          <p:cNvSpPr>
            <a:spLocks noGrp="1"/>
          </p:cNvSpPr>
          <p:nvPr>
            <p:ph type="dt" sz="half" idx="10"/>
          </p:nvPr>
        </p:nvSpPr>
        <p:spPr/>
        <p:txBody>
          <a:bodyPr/>
          <a:lstStyle/>
          <a:p>
            <a:fld id="{F177B61B-C41F-4A8F-BC52-E2F687BD2840}" type="datetimeFigureOut">
              <a:rPr lang="en-US" smtClean="0"/>
              <a:t>7/27/2019</a:t>
            </a:fld>
            <a:endParaRPr lang="en-US"/>
          </a:p>
        </p:txBody>
      </p:sp>
      <p:sp>
        <p:nvSpPr>
          <p:cNvPr id="6" name="Footer Placeholder 5">
            <a:extLst>
              <a:ext uri="{FF2B5EF4-FFF2-40B4-BE49-F238E27FC236}">
                <a16:creationId xmlns:a16="http://schemas.microsoft.com/office/drawing/2014/main" id="{08E64153-6C81-4452-86DA-7263AF523B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9600C-36E5-4FB0-A88A-60C75C81E816}"/>
              </a:ext>
            </a:extLst>
          </p:cNvPr>
          <p:cNvSpPr>
            <a:spLocks noGrp="1"/>
          </p:cNvSpPr>
          <p:nvPr>
            <p:ph type="sldNum" sz="quarter" idx="12"/>
          </p:nvPr>
        </p:nvSpPr>
        <p:spPr/>
        <p:txBody>
          <a:bodyPr/>
          <a:lstStyle/>
          <a:p>
            <a:fld id="{8BCA7CF7-8F22-4B0C-AC1A-D7B3E478ADE4}" type="slidenum">
              <a:rPr lang="en-US" smtClean="0"/>
              <a:t>‹#›</a:t>
            </a:fld>
            <a:endParaRPr lang="en-US"/>
          </a:p>
        </p:txBody>
      </p:sp>
    </p:spTree>
    <p:extLst>
      <p:ext uri="{BB962C8B-B14F-4D97-AF65-F5344CB8AC3E}">
        <p14:creationId xmlns:p14="http://schemas.microsoft.com/office/powerpoint/2010/main" val="272626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55A45-8228-45C4-9B35-EC717EAAD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483DEC-7791-48CC-8EFE-01E1BD536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54EBF-4E3A-408C-B1D4-C827F468A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7B61B-C41F-4A8F-BC52-E2F687BD2840}" type="datetimeFigureOut">
              <a:rPr lang="en-US" smtClean="0"/>
              <a:t>7/27/2019</a:t>
            </a:fld>
            <a:endParaRPr lang="en-US"/>
          </a:p>
        </p:txBody>
      </p:sp>
      <p:sp>
        <p:nvSpPr>
          <p:cNvPr id="5" name="Footer Placeholder 4">
            <a:extLst>
              <a:ext uri="{FF2B5EF4-FFF2-40B4-BE49-F238E27FC236}">
                <a16:creationId xmlns:a16="http://schemas.microsoft.com/office/drawing/2014/main" id="{07E8DD0A-A92D-444D-B7A1-B85EA05EF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A5E039-152A-499F-B9AB-70DA574CC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A7CF7-8F22-4B0C-AC1A-D7B3E478ADE4}" type="slidenum">
              <a:rPr lang="en-US" smtClean="0"/>
              <a:t>‹#›</a:t>
            </a:fld>
            <a:endParaRPr lang="en-US"/>
          </a:p>
        </p:txBody>
      </p:sp>
    </p:spTree>
    <p:extLst>
      <p:ext uri="{BB962C8B-B14F-4D97-AF65-F5344CB8AC3E}">
        <p14:creationId xmlns:p14="http://schemas.microsoft.com/office/powerpoint/2010/main" val="4011427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onicavolb.weebly.com/blog/3-ways-to-use-a-smart-board-in-your-preschool-classroom-today" TargetMode="External"/><Relationship Id="rId3" Type="http://schemas.openxmlformats.org/officeDocument/2006/relationships/image" Target="../media/image1.png"/><Relationship Id="rId7" Type="http://schemas.openxmlformats.org/officeDocument/2006/relationships/hyperlink" Target="http://scarfedigitalsandbox.teach.educ.ubc.ca/interactive-whiteboards-be-smart-savvy/" TargetMode="External"/><Relationship Id="rId2" Type="http://schemas.openxmlformats.org/officeDocument/2006/relationships/hyperlink" Target="https://www.youtube.com/watch?v=wOhb4n4ADbM" TargetMode="Externa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hyperlink" Target="http://notenoughgood.com/2011/06/importance-of-tolerance/" TargetMode="External"/><Relationship Id="rId5" Type="http://schemas.openxmlformats.org/officeDocument/2006/relationships/hyperlink" Target="https://www.youtube.com/watch?v=hY0AHYCOF48" TargetMode="External"/><Relationship Id="rId10" Type="http://schemas.openxmlformats.org/officeDocument/2006/relationships/image" Target="../media/image4.png"/><Relationship Id="rId4" Type="http://schemas.openxmlformats.org/officeDocument/2006/relationships/hyperlink" Target="http://blogs.leeward.hawaii.edu/teach/smartboard/"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brighthubeducation.com/teaching-methods-tips/68850-how-to-use-a-smart-board-basics/" TargetMode="External"/><Relationship Id="rId13" Type="http://schemas.openxmlformats.org/officeDocument/2006/relationships/hyperlink" Target="https://www.pexels.com/photo/ball-court-design-game-209977/" TargetMode="External"/><Relationship Id="rId3" Type="http://schemas.openxmlformats.org/officeDocument/2006/relationships/hyperlink" Target="http://www.forestryimages.org/browse/detail.cfm?imgnum=5377156" TargetMode="External"/><Relationship Id="rId7" Type="http://schemas.openxmlformats.org/officeDocument/2006/relationships/image" Target="../media/image7.png"/><Relationship Id="rId12" Type="http://schemas.openxmlformats.org/officeDocument/2006/relationships/image" Target="../media/image10.jpeg"/><Relationship Id="rId2" Type="http://schemas.openxmlformats.org/officeDocument/2006/relationships/image" Target="../media/image5.jp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downloads01.smarttech.com/media/services/quickreferences/pdf/english/orient.pdf" TargetMode="External"/><Relationship Id="rId11" Type="http://schemas.openxmlformats.org/officeDocument/2006/relationships/hyperlink" Target="http://commons.wikimedia.org/wiki/File:Red_hand.svg" TargetMode="External"/><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hyperlink" Target="https://video.search.yahoo.com/search/video?fr=mcafee&amp;p=how+do+you+align+the+smartboard#id=2&amp;vid=eb28ccf9a02a120982879f0916c41dcf&amp;action=click" TargetMode="External"/><Relationship Id="rId9" Type="http://schemas.openxmlformats.org/officeDocument/2006/relationships/image" Target="../media/image8.png"/><Relationship Id="rId14" Type="http://schemas.openxmlformats.org/officeDocument/2006/relationships/hyperlink" Target="https://www.youtube.com/watch?v=RmhdKQ3m9d4"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downloads.smarttech.com/media/sitecore/en/support/kb/125755-CleaningYourSBV280v29Apr08.pdf" TargetMode="External"/><Relationship Id="rId3" Type="http://schemas.openxmlformats.org/officeDocument/2006/relationships/image" Target="../media/image14.png"/><Relationship Id="rId7" Type="http://schemas.openxmlformats.org/officeDocument/2006/relationships/hyperlink" Target="https://www.flickr.com/photos/dannynic/7156120047"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hyperlink" Target="http://www.publicdomainpictures.net/view-image.php?image=33194&amp;picture=alien-houba-zily" TargetMode="External"/><Relationship Id="rId4" Type="http://schemas.openxmlformats.org/officeDocument/2006/relationships/hyperlink" Target="https://www.cvisd.org/cms/lib/TX01001642/Centricity/Domain/23/PDF/sb_care_910.pdf" TargetMode="External"/><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8" Type="http://schemas.openxmlformats.org/officeDocument/2006/relationships/hyperlink" Target="http://exchange.smarttech.com/index.html#tab=0" TargetMode="External"/><Relationship Id="rId3" Type="http://schemas.openxmlformats.org/officeDocument/2006/relationships/hyperlink" Target="http://librarygrits.blogspot.com/2010/12/stay-young-teach.html" TargetMode="External"/><Relationship Id="rId7"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hyperlink" Target="http://exchange.smarttech.com/details.html?id=c3d0f1d6-52d5-4ec8-ad38-55f8bfd46385" TargetMode="External"/><Relationship Id="rId4" Type="http://schemas.openxmlformats.org/officeDocument/2006/relationships/hyperlink" Target="https://www.brighthubeducation.com/teaching-methods-tips/66809-how-to-find-free-smart-board-resources-on-the-smart-exchange/" TargetMode="Externa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s://video.search.yahoo.com/search/video;_ylt=A0PDsBwNvzxdZ7IAY6VXNyoA;_ylu=X3oDMTByMjB0aG5zBGNvbG8DYmYxBHBvcwMxBHZ0aWQDBHNlYwNzYw--?p=how+to+use+the+lesson+activity+builder&amp;fr=mcafee#action=view&amp;id=2&amp;vid=f7a4dab029a71d282c487e378acb560b" TargetMode="External"/><Relationship Id="rId1" Type="http://schemas.openxmlformats.org/officeDocument/2006/relationships/slideLayout" Target="../slideLayouts/slideLayout1.xml"/><Relationship Id="rId6" Type="http://schemas.openxmlformats.org/officeDocument/2006/relationships/hyperlink" Target="https://www.mrsbeattiesclassroom.com/2015/07/making-most-of-your-smart-board.html" TargetMode="External"/><Relationship Id="rId5" Type="http://schemas.openxmlformats.org/officeDocument/2006/relationships/hyperlink" Target="https://www.flickr.com/photos/jimmiehomeschoolmom/3391469181/" TargetMode="Externa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ipkitten.blogspot.com/2012/03/as-easy-as-b-c.html" TargetMode="External"/><Relationship Id="rId7" Type="http://schemas.openxmlformats.org/officeDocument/2006/relationships/hyperlink" Target="https://www.teacherspayteachers.com/Product/Preschool-shadow-theme-SMART-board-activity-491427" TargetMode="External"/><Relationship Id="rId2" Type="http://schemas.openxmlformats.org/officeDocument/2006/relationships/image" Target="../media/image28.gif"/><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s://www.teacherspayteachers.com/Product/SMART-Board-Attendance-GoNoodle-2212796?utm_source=Blog%20Making%20The%20Most%20of%20SMART%20Board%20Post&amp;utm_campaign=GoNoodle%20Attendance"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s://www.teacherspayteachers.com/Product/How-do-you-feel-Emotions-Board-Game-4340497"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Subitizing-Smartboard-File-1068417" TargetMode="External"/><Relationship Id="rId3" Type="http://schemas.openxmlformats.org/officeDocument/2006/relationships/hyperlink" Target="https://creativecommons.org/licenses/by-nc-sa/3.0/" TargetMode="External"/><Relationship Id="rId7" Type="http://schemas.openxmlformats.org/officeDocument/2006/relationships/image" Target="../media/image35.png"/><Relationship Id="rId2" Type="http://schemas.openxmlformats.org/officeDocument/2006/relationships/hyperlink" Target="http://universdemaclasse.blogspot.com/2012/03/petit-bilan-de-latelier-de-maths.html" TargetMode="External"/><Relationship Id="rId1" Type="http://schemas.openxmlformats.org/officeDocument/2006/relationships/slideLayout" Target="../slideLayouts/slideLayout1.xml"/><Relationship Id="rId6" Type="http://schemas.openxmlformats.org/officeDocument/2006/relationships/hyperlink" Target="https://www.teacherspayteachers.com/Product/Food-and-Drink-Sort-1209046" TargetMode="External"/><Relationship Id="rId5" Type="http://schemas.openxmlformats.org/officeDocument/2006/relationships/image" Target="../media/image34.png"/><Relationship Id="rId4" Type="http://schemas.openxmlformats.org/officeDocument/2006/relationships/image" Target="../media/image33.jp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D0E-C304-4E81-9A74-07908CB4BB54}"/>
              </a:ext>
            </a:extLst>
          </p:cNvPr>
          <p:cNvSpPr>
            <a:spLocks noGrp="1"/>
          </p:cNvSpPr>
          <p:nvPr>
            <p:ph type="ctrTitle"/>
          </p:nvPr>
        </p:nvSpPr>
        <p:spPr>
          <a:xfrm>
            <a:off x="1649834" y="551911"/>
            <a:ext cx="9144000" cy="303765"/>
          </a:xfrm>
        </p:spPr>
        <p:txBody>
          <a:bodyPr>
            <a:noAutofit/>
          </a:bodyPr>
          <a:lstStyle/>
          <a:p>
            <a:r>
              <a:rPr lang="en-US" sz="1800" dirty="0"/>
              <a:t>Basic Orientation for Using Smart Boards in Early Childhood Classrooms</a:t>
            </a:r>
          </a:p>
        </p:txBody>
      </p:sp>
      <p:sp>
        <p:nvSpPr>
          <p:cNvPr id="3" name="Subtitle 2">
            <a:extLst>
              <a:ext uri="{FF2B5EF4-FFF2-40B4-BE49-F238E27FC236}">
                <a16:creationId xmlns:a16="http://schemas.microsoft.com/office/drawing/2014/main" id="{F1D48DC1-29C5-46E0-AA77-9BB2F5AC5B54}"/>
              </a:ext>
            </a:extLst>
          </p:cNvPr>
          <p:cNvSpPr>
            <a:spLocks noGrp="1"/>
          </p:cNvSpPr>
          <p:nvPr>
            <p:ph type="subTitle" idx="1"/>
          </p:nvPr>
        </p:nvSpPr>
        <p:spPr>
          <a:xfrm>
            <a:off x="1649834" y="6396941"/>
            <a:ext cx="9144000" cy="303766"/>
          </a:xfrm>
        </p:spPr>
        <p:txBody>
          <a:bodyPr>
            <a:normAutofit/>
          </a:bodyPr>
          <a:lstStyle/>
          <a:p>
            <a:r>
              <a:rPr lang="en-US" sz="1200" dirty="0"/>
              <a:t>CURR 5018, Course Project Files, Kerri Kannady, Summer 2019</a:t>
            </a:r>
          </a:p>
        </p:txBody>
      </p:sp>
      <p:pic>
        <p:nvPicPr>
          <p:cNvPr id="8" name="Picture 7">
            <a:hlinkClick r:id="rId2"/>
            <a:extLst>
              <a:ext uri="{FF2B5EF4-FFF2-40B4-BE49-F238E27FC236}">
                <a16:creationId xmlns:a16="http://schemas.microsoft.com/office/drawing/2014/main" id="{057748D2-68A3-4316-92AF-B6EDD6FF5A6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9467" y="1219307"/>
            <a:ext cx="3044106" cy="2815798"/>
          </a:xfrm>
          <a:prstGeom prst="rect">
            <a:avLst/>
          </a:prstGeom>
        </p:spPr>
      </p:pic>
      <p:sp>
        <p:nvSpPr>
          <p:cNvPr id="10" name="TextBox 9">
            <a:extLst>
              <a:ext uri="{FF2B5EF4-FFF2-40B4-BE49-F238E27FC236}">
                <a16:creationId xmlns:a16="http://schemas.microsoft.com/office/drawing/2014/main" id="{1C18FFA7-90FD-41DF-92A3-5AB84B82DC91}"/>
              </a:ext>
            </a:extLst>
          </p:cNvPr>
          <p:cNvSpPr txBox="1"/>
          <p:nvPr/>
        </p:nvSpPr>
        <p:spPr>
          <a:xfrm>
            <a:off x="4437776" y="4269996"/>
            <a:ext cx="3187817" cy="1077218"/>
          </a:xfrm>
          <a:prstGeom prst="rect">
            <a:avLst/>
          </a:prstGeom>
          <a:noFill/>
        </p:spPr>
        <p:txBody>
          <a:bodyPr wrap="square" rtlCol="0">
            <a:spAutoFit/>
          </a:bodyPr>
          <a:lstStyle/>
          <a:p>
            <a:pPr algn="ctr"/>
            <a:r>
              <a:rPr lang="en-US" sz="1600" dirty="0"/>
              <a:t>Why should we use Smart Boards in Early Childhood Classrooms?</a:t>
            </a:r>
          </a:p>
          <a:p>
            <a:pPr algn="ctr"/>
            <a:r>
              <a:rPr lang="en-US" sz="1600" dirty="0"/>
              <a:t>There are creative and interactive uses that make learning fun!</a:t>
            </a:r>
          </a:p>
        </p:txBody>
      </p:sp>
      <p:pic>
        <p:nvPicPr>
          <p:cNvPr id="15" name="Picture 14">
            <a:hlinkClick r:id="rId5"/>
            <a:extLst>
              <a:ext uri="{FF2B5EF4-FFF2-40B4-BE49-F238E27FC236}">
                <a16:creationId xmlns:a16="http://schemas.microsoft.com/office/drawing/2014/main" id="{881EBF69-ACA6-4288-AF20-9B760CB7661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75672" y="1129642"/>
            <a:ext cx="3616820" cy="2712615"/>
          </a:xfrm>
          <a:prstGeom prst="rect">
            <a:avLst/>
          </a:prstGeom>
        </p:spPr>
      </p:pic>
      <p:sp>
        <p:nvSpPr>
          <p:cNvPr id="17" name="TextBox 16">
            <a:extLst>
              <a:ext uri="{FF2B5EF4-FFF2-40B4-BE49-F238E27FC236}">
                <a16:creationId xmlns:a16="http://schemas.microsoft.com/office/drawing/2014/main" id="{F26C4A31-2D65-4C81-BAFE-263A8AFA0E0D}"/>
              </a:ext>
            </a:extLst>
          </p:cNvPr>
          <p:cNvSpPr txBox="1"/>
          <p:nvPr/>
        </p:nvSpPr>
        <p:spPr>
          <a:xfrm>
            <a:off x="275672" y="4035105"/>
            <a:ext cx="3457429" cy="461665"/>
          </a:xfrm>
          <a:prstGeom prst="rect">
            <a:avLst/>
          </a:prstGeom>
          <a:noFill/>
        </p:spPr>
        <p:txBody>
          <a:bodyPr wrap="square" rtlCol="0">
            <a:spAutoFit/>
          </a:bodyPr>
          <a:lstStyle/>
          <a:p>
            <a:r>
              <a:rPr lang="en-US" sz="1200" dirty="0"/>
              <a:t>Smart Boards open up a technological world for the teacher and learner.</a:t>
            </a:r>
          </a:p>
        </p:txBody>
      </p:sp>
      <p:pic>
        <p:nvPicPr>
          <p:cNvPr id="18" name="Picture 17">
            <a:hlinkClick r:id="rId8"/>
            <a:extLst>
              <a:ext uri="{FF2B5EF4-FFF2-40B4-BE49-F238E27FC236}">
                <a16:creationId xmlns:a16="http://schemas.microsoft.com/office/drawing/2014/main" id="{8A858F2A-1B29-47F9-A695-B296A1EF0BAB}"/>
              </a:ext>
            </a:extLst>
          </p:cNvPr>
          <p:cNvPicPr>
            <a:picLocks noChangeAspect="1"/>
          </p:cNvPicPr>
          <p:nvPr/>
        </p:nvPicPr>
        <p:blipFill>
          <a:blip r:embed="rId9"/>
          <a:stretch>
            <a:fillRect/>
          </a:stretch>
        </p:blipFill>
        <p:spPr>
          <a:xfrm>
            <a:off x="8261991" y="2030808"/>
            <a:ext cx="3616820" cy="2269602"/>
          </a:xfrm>
          <a:prstGeom prst="rect">
            <a:avLst/>
          </a:prstGeom>
        </p:spPr>
      </p:pic>
      <p:sp>
        <p:nvSpPr>
          <p:cNvPr id="20" name="Star: 5 Points 19">
            <a:extLst>
              <a:ext uri="{FF2B5EF4-FFF2-40B4-BE49-F238E27FC236}">
                <a16:creationId xmlns:a16="http://schemas.microsoft.com/office/drawing/2014/main" id="{61F4045C-8663-404A-9613-4C1C41CE9431}"/>
              </a:ext>
            </a:extLst>
          </p:cNvPr>
          <p:cNvSpPr/>
          <p:nvPr/>
        </p:nvSpPr>
        <p:spPr>
          <a:xfrm>
            <a:off x="10427151" y="61334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8297B0A-05E2-4C3E-AF0E-8EDF42E71E30}"/>
              </a:ext>
            </a:extLst>
          </p:cNvPr>
          <p:cNvSpPr/>
          <p:nvPr/>
        </p:nvSpPr>
        <p:spPr>
          <a:xfrm>
            <a:off x="4888858" y="99100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EF435D2-5236-4100-ABE4-BD48F4D76701}"/>
              </a:ext>
            </a:extLst>
          </p:cNvPr>
          <p:cNvSpPr/>
          <p:nvPr/>
        </p:nvSpPr>
        <p:spPr>
          <a:xfrm>
            <a:off x="220154" y="39847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B3CCBF-D3A9-4C0A-B50D-C17A9A5BE9DB}"/>
              </a:ext>
            </a:extLst>
          </p:cNvPr>
          <p:cNvSpPr txBox="1"/>
          <p:nvPr/>
        </p:nvSpPr>
        <p:spPr>
          <a:xfrm>
            <a:off x="8436411" y="4517678"/>
            <a:ext cx="3548543" cy="830997"/>
          </a:xfrm>
          <a:prstGeom prst="rect">
            <a:avLst/>
          </a:prstGeom>
          <a:noFill/>
        </p:spPr>
        <p:txBody>
          <a:bodyPr wrap="square" rtlCol="0">
            <a:spAutoFit/>
          </a:bodyPr>
          <a:lstStyle/>
          <a:p>
            <a:r>
              <a:rPr lang="en-US" sz="1200" dirty="0">
                <a:solidFill>
                  <a:srgbClr val="24678D"/>
                </a:solidFill>
                <a:latin typeface="Amaranth"/>
              </a:rPr>
              <a:t>"They are growing up at ease with digital devices that are rapidly becoming the tools of the culture at home, at school, at work, and in the community."  NAEYC’s position statement for technology in Early Childhood.</a:t>
            </a:r>
            <a:endParaRPr lang="en-US" sz="1200" dirty="0"/>
          </a:p>
        </p:txBody>
      </p:sp>
      <p:sp>
        <p:nvSpPr>
          <p:cNvPr id="24" name="TextBox 23">
            <a:extLst>
              <a:ext uri="{FF2B5EF4-FFF2-40B4-BE49-F238E27FC236}">
                <a16:creationId xmlns:a16="http://schemas.microsoft.com/office/drawing/2014/main" id="{A0E9730A-8407-4869-9F7C-50E46D11EE9B}"/>
              </a:ext>
            </a:extLst>
          </p:cNvPr>
          <p:cNvSpPr txBox="1"/>
          <p:nvPr/>
        </p:nvSpPr>
        <p:spPr>
          <a:xfrm>
            <a:off x="8542494" y="1287814"/>
            <a:ext cx="2030136" cy="830997"/>
          </a:xfrm>
          <a:prstGeom prst="rect">
            <a:avLst/>
          </a:prstGeom>
          <a:noFill/>
        </p:spPr>
        <p:txBody>
          <a:bodyPr wrap="square" rtlCol="0">
            <a:spAutoFit/>
          </a:bodyPr>
          <a:lstStyle/>
          <a:p>
            <a:r>
              <a:rPr lang="en-US" sz="1200" dirty="0"/>
              <a:t>The National Association for the Education of  Young Children promotes the use of technology in the classroom.</a:t>
            </a:r>
          </a:p>
        </p:txBody>
      </p:sp>
      <p:pic>
        <p:nvPicPr>
          <p:cNvPr id="27" name="Picture 26">
            <a:extLst>
              <a:ext uri="{FF2B5EF4-FFF2-40B4-BE49-F238E27FC236}">
                <a16:creationId xmlns:a16="http://schemas.microsoft.com/office/drawing/2014/main" id="{F3BFA6FD-2468-4997-952D-414F0A62DE1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411332" y="4749074"/>
            <a:ext cx="1541594" cy="1505624"/>
          </a:xfrm>
          <a:prstGeom prst="rect">
            <a:avLst/>
          </a:prstGeom>
        </p:spPr>
      </p:pic>
    </p:spTree>
    <p:extLst>
      <p:ext uri="{BB962C8B-B14F-4D97-AF65-F5344CB8AC3E}">
        <p14:creationId xmlns:p14="http://schemas.microsoft.com/office/powerpoint/2010/main" val="312350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D0E-C304-4E81-9A74-07908CB4BB54}"/>
              </a:ext>
            </a:extLst>
          </p:cNvPr>
          <p:cNvSpPr>
            <a:spLocks noGrp="1"/>
          </p:cNvSpPr>
          <p:nvPr>
            <p:ph type="ctrTitle"/>
          </p:nvPr>
        </p:nvSpPr>
        <p:spPr>
          <a:xfrm>
            <a:off x="1649834" y="551911"/>
            <a:ext cx="9144000" cy="303765"/>
          </a:xfrm>
        </p:spPr>
        <p:txBody>
          <a:bodyPr>
            <a:noAutofit/>
          </a:bodyPr>
          <a:lstStyle/>
          <a:p>
            <a:r>
              <a:rPr lang="en-US" sz="1800" dirty="0"/>
              <a:t>Basic Orientation for Using Smart Boards in Early Childhood Classrooms</a:t>
            </a:r>
          </a:p>
        </p:txBody>
      </p:sp>
      <p:sp>
        <p:nvSpPr>
          <p:cNvPr id="3" name="Subtitle 2">
            <a:extLst>
              <a:ext uri="{FF2B5EF4-FFF2-40B4-BE49-F238E27FC236}">
                <a16:creationId xmlns:a16="http://schemas.microsoft.com/office/drawing/2014/main" id="{F1D48DC1-29C5-46E0-AA77-9BB2F5AC5B54}"/>
              </a:ext>
            </a:extLst>
          </p:cNvPr>
          <p:cNvSpPr>
            <a:spLocks noGrp="1"/>
          </p:cNvSpPr>
          <p:nvPr>
            <p:ph type="subTitle" idx="1"/>
          </p:nvPr>
        </p:nvSpPr>
        <p:spPr>
          <a:xfrm>
            <a:off x="1649834" y="6396941"/>
            <a:ext cx="9144000" cy="303766"/>
          </a:xfrm>
        </p:spPr>
        <p:txBody>
          <a:bodyPr>
            <a:normAutofit/>
          </a:bodyPr>
          <a:lstStyle/>
          <a:p>
            <a:r>
              <a:rPr lang="en-US" sz="1200" dirty="0"/>
              <a:t>CURR 5018, Course Project Files, Kerri Kannady, Summer 2019</a:t>
            </a:r>
          </a:p>
        </p:txBody>
      </p:sp>
      <p:sp>
        <p:nvSpPr>
          <p:cNvPr id="10" name="TextBox 9">
            <a:extLst>
              <a:ext uri="{FF2B5EF4-FFF2-40B4-BE49-F238E27FC236}">
                <a16:creationId xmlns:a16="http://schemas.microsoft.com/office/drawing/2014/main" id="{1C18FFA7-90FD-41DF-92A3-5AB84B82DC91}"/>
              </a:ext>
            </a:extLst>
          </p:cNvPr>
          <p:cNvSpPr txBox="1"/>
          <p:nvPr/>
        </p:nvSpPr>
        <p:spPr>
          <a:xfrm>
            <a:off x="4488674" y="3454454"/>
            <a:ext cx="3187817" cy="830997"/>
          </a:xfrm>
          <a:prstGeom prst="rect">
            <a:avLst/>
          </a:prstGeom>
          <a:noFill/>
        </p:spPr>
        <p:txBody>
          <a:bodyPr wrap="square" rtlCol="0">
            <a:spAutoFit/>
          </a:bodyPr>
          <a:lstStyle/>
          <a:p>
            <a:pPr algn="ctr"/>
            <a:r>
              <a:rPr lang="en-US" sz="1600" dirty="0"/>
              <a:t>How do I operate a Smart Board?</a:t>
            </a:r>
          </a:p>
          <a:p>
            <a:pPr algn="ctr"/>
            <a:r>
              <a:rPr lang="en-US" sz="1600" dirty="0"/>
              <a:t>This video clearly explains the calibration or orienting process.</a:t>
            </a:r>
          </a:p>
        </p:txBody>
      </p:sp>
      <p:sp>
        <p:nvSpPr>
          <p:cNvPr id="17" name="TextBox 16">
            <a:extLst>
              <a:ext uri="{FF2B5EF4-FFF2-40B4-BE49-F238E27FC236}">
                <a16:creationId xmlns:a16="http://schemas.microsoft.com/office/drawing/2014/main" id="{F26C4A31-2D65-4C81-BAFE-263A8AFA0E0D}"/>
              </a:ext>
            </a:extLst>
          </p:cNvPr>
          <p:cNvSpPr txBox="1"/>
          <p:nvPr/>
        </p:nvSpPr>
        <p:spPr>
          <a:xfrm>
            <a:off x="63150" y="2331522"/>
            <a:ext cx="3457429" cy="461665"/>
          </a:xfrm>
          <a:prstGeom prst="rect">
            <a:avLst/>
          </a:prstGeom>
          <a:noFill/>
        </p:spPr>
        <p:txBody>
          <a:bodyPr wrap="square" rtlCol="0">
            <a:spAutoFit/>
          </a:bodyPr>
          <a:lstStyle/>
          <a:p>
            <a:r>
              <a:rPr lang="en-US" sz="1200" dirty="0"/>
              <a:t>It may feel like a big job to learn how to operate the Smart Board, but you can use it and be successful!</a:t>
            </a:r>
          </a:p>
        </p:txBody>
      </p:sp>
      <p:sp>
        <p:nvSpPr>
          <p:cNvPr id="20" name="Star: 5 Points 19">
            <a:extLst>
              <a:ext uri="{FF2B5EF4-FFF2-40B4-BE49-F238E27FC236}">
                <a16:creationId xmlns:a16="http://schemas.microsoft.com/office/drawing/2014/main" id="{61F4045C-8663-404A-9613-4C1C41CE9431}"/>
              </a:ext>
            </a:extLst>
          </p:cNvPr>
          <p:cNvSpPr/>
          <p:nvPr/>
        </p:nvSpPr>
        <p:spPr>
          <a:xfrm>
            <a:off x="10835143" y="525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8297B0A-05E2-4C3E-AF0E-8EDF42E71E30}"/>
              </a:ext>
            </a:extLst>
          </p:cNvPr>
          <p:cNvSpPr/>
          <p:nvPr/>
        </p:nvSpPr>
        <p:spPr>
          <a:xfrm>
            <a:off x="2906200" y="117541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EF435D2-5236-4100-ABE4-BD48F4D76701}"/>
              </a:ext>
            </a:extLst>
          </p:cNvPr>
          <p:cNvSpPr/>
          <p:nvPr/>
        </p:nvSpPr>
        <p:spPr>
          <a:xfrm>
            <a:off x="220154" y="39847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B3CCBF-D3A9-4C0A-B50D-C17A9A5BE9DB}"/>
              </a:ext>
            </a:extLst>
          </p:cNvPr>
          <p:cNvSpPr txBox="1"/>
          <p:nvPr/>
        </p:nvSpPr>
        <p:spPr>
          <a:xfrm>
            <a:off x="8685110" y="2976888"/>
            <a:ext cx="3548543" cy="1015663"/>
          </a:xfrm>
          <a:prstGeom prst="rect">
            <a:avLst/>
          </a:prstGeom>
          <a:noFill/>
        </p:spPr>
        <p:txBody>
          <a:bodyPr wrap="square" rtlCol="0">
            <a:spAutoFit/>
          </a:bodyPr>
          <a:lstStyle/>
          <a:p>
            <a:pPr marL="228600" indent="-228600">
              <a:buAutoNum type="arabicPeriod"/>
            </a:pPr>
            <a:r>
              <a:rPr lang="en-US" sz="1200" dirty="0"/>
              <a:t>Pick up the pen from the color tray.</a:t>
            </a:r>
          </a:p>
          <a:p>
            <a:pPr marL="228600" indent="-228600">
              <a:buAutoNum type="arabicPeriod"/>
            </a:pPr>
            <a:r>
              <a:rPr lang="en-US" sz="1200" dirty="0"/>
              <a:t>Once the pen is removed from the tray you can use the pens, tennis balls or fingers to write on the Smart Board.</a:t>
            </a:r>
          </a:p>
          <a:p>
            <a:pPr marL="228600" indent="-228600">
              <a:buAutoNum type="arabicPeriod"/>
            </a:pPr>
            <a:endParaRPr lang="en-US" sz="1200" dirty="0"/>
          </a:p>
        </p:txBody>
      </p:sp>
      <p:pic>
        <p:nvPicPr>
          <p:cNvPr id="5" name="Picture 4">
            <a:extLst>
              <a:ext uri="{FF2B5EF4-FFF2-40B4-BE49-F238E27FC236}">
                <a16:creationId xmlns:a16="http://schemas.microsoft.com/office/drawing/2014/main" id="{476C40F3-F20E-4064-B98C-F68FE9B96E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07538" y="695653"/>
            <a:ext cx="1006684" cy="1504277"/>
          </a:xfrm>
          <a:prstGeom prst="rect">
            <a:avLst/>
          </a:prstGeom>
        </p:spPr>
      </p:pic>
      <p:pic>
        <p:nvPicPr>
          <p:cNvPr id="7" name="Picture 6">
            <a:hlinkClick r:id="rId4"/>
            <a:extLst>
              <a:ext uri="{FF2B5EF4-FFF2-40B4-BE49-F238E27FC236}">
                <a16:creationId xmlns:a16="http://schemas.microsoft.com/office/drawing/2014/main" id="{033AFC9A-E80C-4ED3-91F8-C240249633DC}"/>
              </a:ext>
            </a:extLst>
          </p:cNvPr>
          <p:cNvPicPr>
            <a:picLocks noChangeAspect="1"/>
          </p:cNvPicPr>
          <p:nvPr/>
        </p:nvPicPr>
        <p:blipFill>
          <a:blip r:embed="rId5"/>
          <a:stretch>
            <a:fillRect/>
          </a:stretch>
        </p:blipFill>
        <p:spPr>
          <a:xfrm>
            <a:off x="3972798" y="966687"/>
            <a:ext cx="4090507" cy="2442317"/>
          </a:xfrm>
          <a:prstGeom prst="rect">
            <a:avLst/>
          </a:prstGeom>
        </p:spPr>
      </p:pic>
      <p:pic>
        <p:nvPicPr>
          <p:cNvPr id="9" name="Picture 8">
            <a:hlinkClick r:id="rId6"/>
            <a:extLst>
              <a:ext uri="{FF2B5EF4-FFF2-40B4-BE49-F238E27FC236}">
                <a16:creationId xmlns:a16="http://schemas.microsoft.com/office/drawing/2014/main" id="{B638B474-E0DD-496A-9176-2FF154ABB80A}"/>
              </a:ext>
            </a:extLst>
          </p:cNvPr>
          <p:cNvPicPr>
            <a:picLocks noChangeAspect="1"/>
          </p:cNvPicPr>
          <p:nvPr/>
        </p:nvPicPr>
        <p:blipFill>
          <a:blip r:embed="rId7"/>
          <a:stretch>
            <a:fillRect/>
          </a:stretch>
        </p:blipFill>
        <p:spPr>
          <a:xfrm>
            <a:off x="135855" y="4217409"/>
            <a:ext cx="3616821" cy="1833623"/>
          </a:xfrm>
          <a:prstGeom prst="rect">
            <a:avLst/>
          </a:prstGeom>
        </p:spPr>
      </p:pic>
      <p:pic>
        <p:nvPicPr>
          <p:cNvPr id="11" name="Picture 10">
            <a:hlinkClick r:id="rId8"/>
            <a:extLst>
              <a:ext uri="{FF2B5EF4-FFF2-40B4-BE49-F238E27FC236}">
                <a16:creationId xmlns:a16="http://schemas.microsoft.com/office/drawing/2014/main" id="{F7E8031B-7DB3-4461-B494-52C138AEA468}"/>
              </a:ext>
            </a:extLst>
          </p:cNvPr>
          <p:cNvPicPr>
            <a:picLocks noChangeAspect="1"/>
          </p:cNvPicPr>
          <p:nvPr/>
        </p:nvPicPr>
        <p:blipFill>
          <a:blip r:embed="rId9"/>
          <a:stretch>
            <a:fillRect/>
          </a:stretch>
        </p:blipFill>
        <p:spPr>
          <a:xfrm>
            <a:off x="8307590" y="959520"/>
            <a:ext cx="2943444" cy="2017368"/>
          </a:xfrm>
          <a:prstGeom prst="rect">
            <a:avLst/>
          </a:prstGeom>
        </p:spPr>
      </p:pic>
      <p:pic>
        <p:nvPicPr>
          <p:cNvPr id="13" name="Picture 12">
            <a:extLst>
              <a:ext uri="{FF2B5EF4-FFF2-40B4-BE49-F238E27FC236}">
                <a16:creationId xmlns:a16="http://schemas.microsoft.com/office/drawing/2014/main" id="{9794294D-D248-415D-B9AB-32DC7CF8F20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344963" y="5106537"/>
            <a:ext cx="1160382" cy="1244773"/>
          </a:xfrm>
          <a:prstGeom prst="rect">
            <a:avLst/>
          </a:prstGeom>
        </p:spPr>
      </p:pic>
      <p:sp>
        <p:nvSpPr>
          <p:cNvPr id="16" name="TextBox 15">
            <a:extLst>
              <a:ext uri="{FF2B5EF4-FFF2-40B4-BE49-F238E27FC236}">
                <a16:creationId xmlns:a16="http://schemas.microsoft.com/office/drawing/2014/main" id="{4F6FA37B-0795-4270-9051-A900A9516BF2}"/>
              </a:ext>
            </a:extLst>
          </p:cNvPr>
          <p:cNvSpPr txBox="1"/>
          <p:nvPr/>
        </p:nvSpPr>
        <p:spPr>
          <a:xfrm>
            <a:off x="7569661" y="3811713"/>
            <a:ext cx="2936147" cy="1015663"/>
          </a:xfrm>
          <a:prstGeom prst="rect">
            <a:avLst/>
          </a:prstGeom>
          <a:noFill/>
        </p:spPr>
        <p:txBody>
          <a:bodyPr wrap="square" rtlCol="0">
            <a:spAutoFit/>
          </a:bodyPr>
          <a:lstStyle/>
          <a:p>
            <a:r>
              <a:rPr lang="en-US" sz="1200" dirty="0"/>
              <a:t>Operating the Smart Board is as easy as using your hand, fist or tennis ball. There are two buttons on the front that can be used in aligning and to double, left or right click. </a:t>
            </a:r>
          </a:p>
        </p:txBody>
      </p:sp>
      <p:pic>
        <p:nvPicPr>
          <p:cNvPr id="24" name="Picture 23">
            <a:extLst>
              <a:ext uri="{FF2B5EF4-FFF2-40B4-BE49-F238E27FC236}">
                <a16:creationId xmlns:a16="http://schemas.microsoft.com/office/drawing/2014/main" id="{B53ED1D6-F408-4FCD-A24C-3DE2C08AB4F9}"/>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0398986" y="4095797"/>
            <a:ext cx="1350557" cy="1350557"/>
          </a:xfrm>
          <a:prstGeom prst="rect">
            <a:avLst/>
          </a:prstGeom>
        </p:spPr>
      </p:pic>
      <p:pic>
        <p:nvPicPr>
          <p:cNvPr id="25" name="Picture 24">
            <a:hlinkClick r:id="rId14"/>
            <a:extLst>
              <a:ext uri="{FF2B5EF4-FFF2-40B4-BE49-F238E27FC236}">
                <a16:creationId xmlns:a16="http://schemas.microsoft.com/office/drawing/2014/main" id="{7B534518-2ACF-491D-9EAB-B32B77B1DFF0}"/>
              </a:ext>
            </a:extLst>
          </p:cNvPr>
          <p:cNvPicPr>
            <a:picLocks noChangeAspect="1"/>
          </p:cNvPicPr>
          <p:nvPr/>
        </p:nvPicPr>
        <p:blipFill>
          <a:blip r:embed="rId15"/>
          <a:stretch>
            <a:fillRect/>
          </a:stretch>
        </p:blipFill>
        <p:spPr>
          <a:xfrm>
            <a:off x="3697841" y="4320066"/>
            <a:ext cx="2617399" cy="1985613"/>
          </a:xfrm>
          <a:prstGeom prst="rect">
            <a:avLst/>
          </a:prstGeom>
        </p:spPr>
      </p:pic>
      <p:sp>
        <p:nvSpPr>
          <p:cNvPr id="26" name="Arrow: Down 25">
            <a:extLst>
              <a:ext uri="{FF2B5EF4-FFF2-40B4-BE49-F238E27FC236}">
                <a16:creationId xmlns:a16="http://schemas.microsoft.com/office/drawing/2014/main" id="{B6A6F83A-27FB-40A0-A63F-3FACF809F035}"/>
              </a:ext>
            </a:extLst>
          </p:cNvPr>
          <p:cNvSpPr/>
          <p:nvPr/>
        </p:nvSpPr>
        <p:spPr>
          <a:xfrm>
            <a:off x="1768603" y="31626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53A3E2C3-ED45-435C-8A97-9E5674A67356}"/>
              </a:ext>
            </a:extLst>
          </p:cNvPr>
          <p:cNvPicPr>
            <a:picLocks noChangeAspect="1"/>
          </p:cNvPicPr>
          <p:nvPr/>
        </p:nvPicPr>
        <p:blipFill>
          <a:blip r:embed="rId16"/>
          <a:stretch>
            <a:fillRect/>
          </a:stretch>
        </p:blipFill>
        <p:spPr>
          <a:xfrm>
            <a:off x="7910654" y="4654696"/>
            <a:ext cx="2254159" cy="1583316"/>
          </a:xfrm>
          <a:prstGeom prst="rect">
            <a:avLst/>
          </a:prstGeom>
        </p:spPr>
      </p:pic>
    </p:spTree>
    <p:extLst>
      <p:ext uri="{BB962C8B-B14F-4D97-AF65-F5344CB8AC3E}">
        <p14:creationId xmlns:p14="http://schemas.microsoft.com/office/powerpoint/2010/main" val="349183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D0E-C304-4E81-9A74-07908CB4BB54}"/>
              </a:ext>
            </a:extLst>
          </p:cNvPr>
          <p:cNvSpPr>
            <a:spLocks noGrp="1"/>
          </p:cNvSpPr>
          <p:nvPr>
            <p:ph type="ctrTitle"/>
          </p:nvPr>
        </p:nvSpPr>
        <p:spPr>
          <a:xfrm>
            <a:off x="1649834" y="551911"/>
            <a:ext cx="9144000" cy="303765"/>
          </a:xfrm>
        </p:spPr>
        <p:txBody>
          <a:bodyPr>
            <a:noAutofit/>
          </a:bodyPr>
          <a:lstStyle/>
          <a:p>
            <a:r>
              <a:rPr lang="en-US" sz="1800" dirty="0"/>
              <a:t>Basic Orientation for Using Smart Boards in Early Childhood Classrooms</a:t>
            </a:r>
          </a:p>
        </p:txBody>
      </p:sp>
      <p:sp>
        <p:nvSpPr>
          <p:cNvPr id="3" name="Subtitle 2">
            <a:extLst>
              <a:ext uri="{FF2B5EF4-FFF2-40B4-BE49-F238E27FC236}">
                <a16:creationId xmlns:a16="http://schemas.microsoft.com/office/drawing/2014/main" id="{F1D48DC1-29C5-46E0-AA77-9BB2F5AC5B54}"/>
              </a:ext>
            </a:extLst>
          </p:cNvPr>
          <p:cNvSpPr>
            <a:spLocks noGrp="1"/>
          </p:cNvSpPr>
          <p:nvPr>
            <p:ph type="subTitle" idx="1"/>
          </p:nvPr>
        </p:nvSpPr>
        <p:spPr>
          <a:xfrm>
            <a:off x="1649834" y="6396941"/>
            <a:ext cx="9144000" cy="303766"/>
          </a:xfrm>
        </p:spPr>
        <p:txBody>
          <a:bodyPr>
            <a:normAutofit/>
          </a:bodyPr>
          <a:lstStyle/>
          <a:p>
            <a:r>
              <a:rPr lang="en-US" sz="1200" dirty="0"/>
              <a:t>CURR 5018, Course Project Files, Kerri Kannady, Summer 2019</a:t>
            </a:r>
          </a:p>
        </p:txBody>
      </p:sp>
      <p:sp>
        <p:nvSpPr>
          <p:cNvPr id="10" name="TextBox 9">
            <a:extLst>
              <a:ext uri="{FF2B5EF4-FFF2-40B4-BE49-F238E27FC236}">
                <a16:creationId xmlns:a16="http://schemas.microsoft.com/office/drawing/2014/main" id="{1C18FFA7-90FD-41DF-92A3-5AB84B82DC91}"/>
              </a:ext>
            </a:extLst>
          </p:cNvPr>
          <p:cNvSpPr txBox="1"/>
          <p:nvPr/>
        </p:nvSpPr>
        <p:spPr>
          <a:xfrm>
            <a:off x="4488674" y="3454454"/>
            <a:ext cx="3187817" cy="1569660"/>
          </a:xfrm>
          <a:prstGeom prst="rect">
            <a:avLst/>
          </a:prstGeom>
          <a:noFill/>
        </p:spPr>
        <p:txBody>
          <a:bodyPr wrap="square" rtlCol="0">
            <a:spAutoFit/>
          </a:bodyPr>
          <a:lstStyle/>
          <a:p>
            <a:pPr algn="ctr"/>
            <a:r>
              <a:rPr lang="en-US" sz="1600" dirty="0"/>
              <a:t>How do I take care of my classroom Smart Board?</a:t>
            </a:r>
          </a:p>
          <a:p>
            <a:pPr algn="ctr"/>
            <a:r>
              <a:rPr lang="en-US" sz="1600" dirty="0"/>
              <a:t>Children will learn so much from the interactive use of Smart Boards. We all know how hard the constant use is on classroom equipment. </a:t>
            </a:r>
          </a:p>
        </p:txBody>
      </p:sp>
      <p:sp>
        <p:nvSpPr>
          <p:cNvPr id="20" name="Star: 5 Points 19">
            <a:extLst>
              <a:ext uri="{FF2B5EF4-FFF2-40B4-BE49-F238E27FC236}">
                <a16:creationId xmlns:a16="http://schemas.microsoft.com/office/drawing/2014/main" id="{61F4045C-8663-404A-9613-4C1C41CE9431}"/>
              </a:ext>
            </a:extLst>
          </p:cNvPr>
          <p:cNvSpPr/>
          <p:nvPr/>
        </p:nvSpPr>
        <p:spPr>
          <a:xfrm>
            <a:off x="10793834" y="1572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8297B0A-05E2-4C3E-AF0E-8EDF42E71E30}"/>
              </a:ext>
            </a:extLst>
          </p:cNvPr>
          <p:cNvSpPr/>
          <p:nvPr/>
        </p:nvSpPr>
        <p:spPr>
          <a:xfrm>
            <a:off x="2906200" y="117541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EF435D2-5236-4100-ABE4-BD48F4D76701}"/>
              </a:ext>
            </a:extLst>
          </p:cNvPr>
          <p:cNvSpPr/>
          <p:nvPr/>
        </p:nvSpPr>
        <p:spPr>
          <a:xfrm>
            <a:off x="300705" y="39847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AB7E91-CB43-464C-BAF0-27E82B24CF0A}"/>
              </a:ext>
            </a:extLst>
          </p:cNvPr>
          <p:cNvPicPr>
            <a:picLocks noChangeAspect="1"/>
          </p:cNvPicPr>
          <p:nvPr/>
        </p:nvPicPr>
        <p:blipFill>
          <a:blip r:embed="rId2"/>
          <a:stretch>
            <a:fillRect/>
          </a:stretch>
        </p:blipFill>
        <p:spPr>
          <a:xfrm>
            <a:off x="4690058" y="1029579"/>
            <a:ext cx="2818089" cy="2397848"/>
          </a:xfrm>
          <a:prstGeom prst="rect">
            <a:avLst/>
          </a:prstGeom>
        </p:spPr>
      </p:pic>
      <p:pic>
        <p:nvPicPr>
          <p:cNvPr id="19" name="Picture 18">
            <a:extLst>
              <a:ext uri="{FF2B5EF4-FFF2-40B4-BE49-F238E27FC236}">
                <a16:creationId xmlns:a16="http://schemas.microsoft.com/office/drawing/2014/main" id="{998B6B73-8C30-414A-9993-7E558DBE10D9}"/>
              </a:ext>
            </a:extLst>
          </p:cNvPr>
          <p:cNvPicPr>
            <a:picLocks noChangeAspect="1"/>
          </p:cNvPicPr>
          <p:nvPr/>
        </p:nvPicPr>
        <p:blipFill>
          <a:blip r:embed="rId3"/>
          <a:stretch>
            <a:fillRect/>
          </a:stretch>
        </p:blipFill>
        <p:spPr>
          <a:xfrm>
            <a:off x="1410844" y="741169"/>
            <a:ext cx="1200150" cy="1447800"/>
          </a:xfrm>
          <a:prstGeom prst="rect">
            <a:avLst/>
          </a:prstGeom>
        </p:spPr>
      </p:pic>
      <p:pic>
        <p:nvPicPr>
          <p:cNvPr id="27" name="Picture 26">
            <a:hlinkClick r:id="rId4"/>
            <a:extLst>
              <a:ext uri="{FF2B5EF4-FFF2-40B4-BE49-F238E27FC236}">
                <a16:creationId xmlns:a16="http://schemas.microsoft.com/office/drawing/2014/main" id="{C703F671-097D-4A63-A457-252EE50FC945}"/>
              </a:ext>
            </a:extLst>
          </p:cNvPr>
          <p:cNvPicPr>
            <a:picLocks noChangeAspect="1"/>
          </p:cNvPicPr>
          <p:nvPr/>
        </p:nvPicPr>
        <p:blipFill>
          <a:blip r:embed="rId5"/>
          <a:stretch>
            <a:fillRect/>
          </a:stretch>
        </p:blipFill>
        <p:spPr>
          <a:xfrm>
            <a:off x="747268" y="3406102"/>
            <a:ext cx="3415481" cy="3089991"/>
          </a:xfrm>
          <a:prstGeom prst="rect">
            <a:avLst/>
          </a:prstGeom>
        </p:spPr>
      </p:pic>
      <p:sp>
        <p:nvSpPr>
          <p:cNvPr id="28" name="Star: 5 Points 27">
            <a:extLst>
              <a:ext uri="{FF2B5EF4-FFF2-40B4-BE49-F238E27FC236}">
                <a16:creationId xmlns:a16="http://schemas.microsoft.com/office/drawing/2014/main" id="{9F8F58A6-9366-403A-B9CE-EA906A315D01}"/>
              </a:ext>
            </a:extLst>
          </p:cNvPr>
          <p:cNvSpPr/>
          <p:nvPr/>
        </p:nvSpPr>
        <p:spPr>
          <a:xfrm>
            <a:off x="1553719" y="234033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D4FE4259-E832-47E6-B020-394915066C9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01761" y="1466311"/>
            <a:ext cx="4051828" cy="2703329"/>
          </a:xfrm>
          <a:prstGeom prst="rect">
            <a:avLst/>
          </a:prstGeom>
        </p:spPr>
      </p:pic>
      <p:sp>
        <p:nvSpPr>
          <p:cNvPr id="38" name="TextBox 37">
            <a:extLst>
              <a:ext uri="{FF2B5EF4-FFF2-40B4-BE49-F238E27FC236}">
                <a16:creationId xmlns:a16="http://schemas.microsoft.com/office/drawing/2014/main" id="{5236695B-2982-4A18-9519-C0D7722042AB}"/>
              </a:ext>
            </a:extLst>
          </p:cNvPr>
          <p:cNvSpPr txBox="1"/>
          <p:nvPr/>
        </p:nvSpPr>
        <p:spPr>
          <a:xfrm>
            <a:off x="8506437" y="3775046"/>
            <a:ext cx="2938295" cy="830997"/>
          </a:xfrm>
          <a:prstGeom prst="rect">
            <a:avLst/>
          </a:prstGeom>
          <a:noFill/>
        </p:spPr>
        <p:txBody>
          <a:bodyPr wrap="square" rtlCol="0">
            <a:spAutoFit/>
          </a:bodyPr>
          <a:lstStyle/>
          <a:p>
            <a:r>
              <a:rPr lang="en-US" sz="1200" dirty="0"/>
              <a:t>Only use these type of pens. NEVER use dry erase markers on Smart Boards. Tape should not be put on the Smart Board surface and could ruin the screen.</a:t>
            </a:r>
          </a:p>
        </p:txBody>
      </p:sp>
      <p:pic>
        <p:nvPicPr>
          <p:cNvPr id="40" name="Picture 39">
            <a:hlinkClick r:id="rId8"/>
            <a:extLst>
              <a:ext uri="{FF2B5EF4-FFF2-40B4-BE49-F238E27FC236}">
                <a16:creationId xmlns:a16="http://schemas.microsoft.com/office/drawing/2014/main" id="{CAB42C3B-FDD3-4AEE-A983-6D16357CF01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323557" y="5065765"/>
            <a:ext cx="1474784" cy="1474784"/>
          </a:xfrm>
          <a:prstGeom prst="rect">
            <a:avLst/>
          </a:prstGeom>
        </p:spPr>
      </p:pic>
      <p:sp>
        <p:nvSpPr>
          <p:cNvPr id="41" name="TextBox 40">
            <a:extLst>
              <a:ext uri="{FF2B5EF4-FFF2-40B4-BE49-F238E27FC236}">
                <a16:creationId xmlns:a16="http://schemas.microsoft.com/office/drawing/2014/main" id="{8776BF52-A666-45B4-899E-A789FC4FDD96}"/>
              </a:ext>
            </a:extLst>
          </p:cNvPr>
          <p:cNvSpPr txBox="1"/>
          <p:nvPr/>
        </p:nvSpPr>
        <p:spPr>
          <a:xfrm>
            <a:off x="9655728" y="5243119"/>
            <a:ext cx="1895912" cy="830997"/>
          </a:xfrm>
          <a:prstGeom prst="rect">
            <a:avLst/>
          </a:prstGeom>
          <a:noFill/>
        </p:spPr>
        <p:txBody>
          <a:bodyPr wrap="square" rtlCol="0">
            <a:spAutoFit/>
          </a:bodyPr>
          <a:lstStyle/>
          <a:p>
            <a:r>
              <a:rPr lang="en-US" sz="1200" dirty="0"/>
              <a:t>A damp sponge (using mild soap) is useful in cleaning off fingerprints or dust from Smart Boards.</a:t>
            </a:r>
          </a:p>
        </p:txBody>
      </p:sp>
    </p:spTree>
    <p:extLst>
      <p:ext uri="{BB962C8B-B14F-4D97-AF65-F5344CB8AC3E}">
        <p14:creationId xmlns:p14="http://schemas.microsoft.com/office/powerpoint/2010/main" val="351365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D0E-C304-4E81-9A74-07908CB4BB54}"/>
              </a:ext>
            </a:extLst>
          </p:cNvPr>
          <p:cNvSpPr>
            <a:spLocks noGrp="1"/>
          </p:cNvSpPr>
          <p:nvPr>
            <p:ph type="ctrTitle"/>
          </p:nvPr>
        </p:nvSpPr>
        <p:spPr>
          <a:xfrm>
            <a:off x="1649834" y="551911"/>
            <a:ext cx="9144000" cy="303765"/>
          </a:xfrm>
        </p:spPr>
        <p:txBody>
          <a:bodyPr>
            <a:noAutofit/>
          </a:bodyPr>
          <a:lstStyle/>
          <a:p>
            <a:r>
              <a:rPr lang="en-US" sz="1800" dirty="0"/>
              <a:t>Basic Orientation for Using Smart Boards in Early Childhood Classrooms</a:t>
            </a:r>
          </a:p>
        </p:txBody>
      </p:sp>
      <p:sp>
        <p:nvSpPr>
          <p:cNvPr id="3" name="Subtitle 2">
            <a:extLst>
              <a:ext uri="{FF2B5EF4-FFF2-40B4-BE49-F238E27FC236}">
                <a16:creationId xmlns:a16="http://schemas.microsoft.com/office/drawing/2014/main" id="{F1D48DC1-29C5-46E0-AA77-9BB2F5AC5B54}"/>
              </a:ext>
            </a:extLst>
          </p:cNvPr>
          <p:cNvSpPr>
            <a:spLocks noGrp="1"/>
          </p:cNvSpPr>
          <p:nvPr>
            <p:ph type="subTitle" idx="1"/>
          </p:nvPr>
        </p:nvSpPr>
        <p:spPr>
          <a:xfrm>
            <a:off x="1649834" y="6396941"/>
            <a:ext cx="9144000" cy="303766"/>
          </a:xfrm>
        </p:spPr>
        <p:txBody>
          <a:bodyPr>
            <a:normAutofit/>
          </a:bodyPr>
          <a:lstStyle/>
          <a:p>
            <a:r>
              <a:rPr lang="en-US" sz="1200" dirty="0"/>
              <a:t>CURR 5018, Course Project Files, Kerri Kannady, Summer 2019</a:t>
            </a:r>
          </a:p>
        </p:txBody>
      </p:sp>
      <p:sp>
        <p:nvSpPr>
          <p:cNvPr id="10" name="TextBox 9">
            <a:extLst>
              <a:ext uri="{FF2B5EF4-FFF2-40B4-BE49-F238E27FC236}">
                <a16:creationId xmlns:a16="http://schemas.microsoft.com/office/drawing/2014/main" id="{1C18FFA7-90FD-41DF-92A3-5AB84B82DC91}"/>
              </a:ext>
            </a:extLst>
          </p:cNvPr>
          <p:cNvSpPr txBox="1"/>
          <p:nvPr/>
        </p:nvSpPr>
        <p:spPr>
          <a:xfrm>
            <a:off x="4463690" y="3587180"/>
            <a:ext cx="3187817" cy="584775"/>
          </a:xfrm>
          <a:prstGeom prst="rect">
            <a:avLst/>
          </a:prstGeom>
          <a:noFill/>
        </p:spPr>
        <p:txBody>
          <a:bodyPr wrap="square" rtlCol="0">
            <a:spAutoFit/>
          </a:bodyPr>
          <a:lstStyle/>
          <a:p>
            <a:pPr algn="ctr"/>
            <a:r>
              <a:rPr lang="en-US" sz="1600" dirty="0"/>
              <a:t>How do I use the Smart Exchange website to find free games?</a:t>
            </a:r>
          </a:p>
        </p:txBody>
      </p:sp>
      <p:sp>
        <p:nvSpPr>
          <p:cNvPr id="20" name="Star: 5 Points 19">
            <a:extLst>
              <a:ext uri="{FF2B5EF4-FFF2-40B4-BE49-F238E27FC236}">
                <a16:creationId xmlns:a16="http://schemas.microsoft.com/office/drawing/2014/main" id="{61F4045C-8663-404A-9613-4C1C41CE9431}"/>
              </a:ext>
            </a:extLst>
          </p:cNvPr>
          <p:cNvSpPr/>
          <p:nvPr/>
        </p:nvSpPr>
        <p:spPr>
          <a:xfrm>
            <a:off x="10793834" y="1572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8297B0A-05E2-4C3E-AF0E-8EDF42E71E30}"/>
              </a:ext>
            </a:extLst>
          </p:cNvPr>
          <p:cNvSpPr/>
          <p:nvPr/>
        </p:nvSpPr>
        <p:spPr>
          <a:xfrm>
            <a:off x="2149024" y="73593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EF435D2-5236-4100-ABE4-BD48F4D76701}"/>
              </a:ext>
            </a:extLst>
          </p:cNvPr>
          <p:cNvSpPr/>
          <p:nvPr/>
        </p:nvSpPr>
        <p:spPr>
          <a:xfrm>
            <a:off x="300705" y="39847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9F8F58A6-9366-403A-B9CE-EA906A315D01}"/>
              </a:ext>
            </a:extLst>
          </p:cNvPr>
          <p:cNvSpPr/>
          <p:nvPr/>
        </p:nvSpPr>
        <p:spPr>
          <a:xfrm>
            <a:off x="1478280" y="22771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E50E1D6-E68C-4902-A27E-65349CA987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6914" y="142391"/>
            <a:ext cx="1285766" cy="2040850"/>
          </a:xfrm>
          <a:prstGeom prst="rect">
            <a:avLst/>
          </a:prstGeom>
        </p:spPr>
      </p:pic>
      <p:pic>
        <p:nvPicPr>
          <p:cNvPr id="13" name="Picture 12">
            <a:hlinkClick r:id="rId4"/>
            <a:extLst>
              <a:ext uri="{FF2B5EF4-FFF2-40B4-BE49-F238E27FC236}">
                <a16:creationId xmlns:a16="http://schemas.microsoft.com/office/drawing/2014/main" id="{9C681AAA-7127-49C6-BBF7-EACF8DFA39E7}"/>
              </a:ext>
            </a:extLst>
          </p:cNvPr>
          <p:cNvPicPr>
            <a:picLocks noChangeAspect="1"/>
          </p:cNvPicPr>
          <p:nvPr/>
        </p:nvPicPr>
        <p:blipFill>
          <a:blip r:embed="rId5"/>
          <a:stretch>
            <a:fillRect/>
          </a:stretch>
        </p:blipFill>
        <p:spPr>
          <a:xfrm>
            <a:off x="4509785" y="901275"/>
            <a:ext cx="3095625" cy="2733675"/>
          </a:xfrm>
          <a:prstGeom prst="rect">
            <a:avLst/>
          </a:prstGeom>
        </p:spPr>
      </p:pic>
      <p:sp>
        <p:nvSpPr>
          <p:cNvPr id="15" name="TextBox 14">
            <a:extLst>
              <a:ext uri="{FF2B5EF4-FFF2-40B4-BE49-F238E27FC236}">
                <a16:creationId xmlns:a16="http://schemas.microsoft.com/office/drawing/2014/main" id="{AAA1EA61-278E-4108-B053-1640FC5CBF59}"/>
              </a:ext>
            </a:extLst>
          </p:cNvPr>
          <p:cNvSpPr txBox="1"/>
          <p:nvPr/>
        </p:nvSpPr>
        <p:spPr>
          <a:xfrm>
            <a:off x="8489659" y="1493240"/>
            <a:ext cx="2776756" cy="830997"/>
          </a:xfrm>
          <a:prstGeom prst="rect">
            <a:avLst/>
          </a:prstGeom>
          <a:noFill/>
        </p:spPr>
        <p:txBody>
          <a:bodyPr wrap="square" rtlCol="0">
            <a:spAutoFit/>
          </a:bodyPr>
          <a:lstStyle/>
          <a:p>
            <a:pPr algn="ctr"/>
            <a:r>
              <a:rPr lang="en-US" sz="1200" dirty="0"/>
              <a:t>There are specific topic searches for Content Standards related lessons and lessons that match the particular curriculum your district uses.</a:t>
            </a:r>
          </a:p>
        </p:txBody>
      </p:sp>
      <p:pic>
        <p:nvPicPr>
          <p:cNvPr id="16" name="Picture 15">
            <a:extLst>
              <a:ext uri="{FF2B5EF4-FFF2-40B4-BE49-F238E27FC236}">
                <a16:creationId xmlns:a16="http://schemas.microsoft.com/office/drawing/2014/main" id="{20030684-8BA7-404D-9ACB-CBCAD775EBA2}"/>
              </a:ext>
            </a:extLst>
          </p:cNvPr>
          <p:cNvPicPr>
            <a:picLocks noChangeAspect="1"/>
          </p:cNvPicPr>
          <p:nvPr/>
        </p:nvPicPr>
        <p:blipFill>
          <a:blip r:embed="rId6"/>
          <a:stretch>
            <a:fillRect/>
          </a:stretch>
        </p:blipFill>
        <p:spPr>
          <a:xfrm>
            <a:off x="8612042" y="2324237"/>
            <a:ext cx="2879321" cy="2121928"/>
          </a:xfrm>
          <a:prstGeom prst="rect">
            <a:avLst/>
          </a:prstGeom>
        </p:spPr>
      </p:pic>
      <p:pic>
        <p:nvPicPr>
          <p:cNvPr id="17" name="Picture 16">
            <a:extLst>
              <a:ext uri="{FF2B5EF4-FFF2-40B4-BE49-F238E27FC236}">
                <a16:creationId xmlns:a16="http://schemas.microsoft.com/office/drawing/2014/main" id="{F617CF54-319C-4538-B1E3-2C4A089EDD78}"/>
              </a:ext>
            </a:extLst>
          </p:cNvPr>
          <p:cNvPicPr>
            <a:picLocks noChangeAspect="1"/>
          </p:cNvPicPr>
          <p:nvPr/>
        </p:nvPicPr>
        <p:blipFill>
          <a:blip r:embed="rId7"/>
          <a:stretch>
            <a:fillRect/>
          </a:stretch>
        </p:blipFill>
        <p:spPr>
          <a:xfrm>
            <a:off x="9441474" y="4484659"/>
            <a:ext cx="1464214" cy="1656427"/>
          </a:xfrm>
          <a:prstGeom prst="rect">
            <a:avLst/>
          </a:prstGeom>
        </p:spPr>
      </p:pic>
      <p:pic>
        <p:nvPicPr>
          <p:cNvPr id="18" name="Picture 17">
            <a:hlinkClick r:id="rId8"/>
            <a:extLst>
              <a:ext uri="{FF2B5EF4-FFF2-40B4-BE49-F238E27FC236}">
                <a16:creationId xmlns:a16="http://schemas.microsoft.com/office/drawing/2014/main" id="{FA520379-8C3B-4037-9272-7AD7D5F5B029}"/>
              </a:ext>
            </a:extLst>
          </p:cNvPr>
          <p:cNvPicPr>
            <a:picLocks noChangeAspect="1"/>
          </p:cNvPicPr>
          <p:nvPr/>
        </p:nvPicPr>
        <p:blipFill>
          <a:blip r:embed="rId9"/>
          <a:stretch>
            <a:fillRect/>
          </a:stretch>
        </p:blipFill>
        <p:spPr>
          <a:xfrm>
            <a:off x="473622" y="3642234"/>
            <a:ext cx="3251090" cy="1969567"/>
          </a:xfrm>
          <a:prstGeom prst="rect">
            <a:avLst/>
          </a:prstGeom>
        </p:spPr>
      </p:pic>
      <p:pic>
        <p:nvPicPr>
          <p:cNvPr id="23" name="Picture 22">
            <a:hlinkClick r:id="rId10"/>
            <a:extLst>
              <a:ext uri="{FF2B5EF4-FFF2-40B4-BE49-F238E27FC236}">
                <a16:creationId xmlns:a16="http://schemas.microsoft.com/office/drawing/2014/main" id="{0A3A5387-6B34-40D2-9CC0-DD98F581338E}"/>
              </a:ext>
            </a:extLst>
          </p:cNvPr>
          <p:cNvPicPr>
            <a:picLocks noChangeAspect="1"/>
          </p:cNvPicPr>
          <p:nvPr/>
        </p:nvPicPr>
        <p:blipFill>
          <a:blip r:embed="rId11"/>
          <a:stretch>
            <a:fillRect/>
          </a:stretch>
        </p:blipFill>
        <p:spPr>
          <a:xfrm>
            <a:off x="4303234" y="4356396"/>
            <a:ext cx="3585531" cy="1969567"/>
          </a:xfrm>
          <a:prstGeom prst="rect">
            <a:avLst/>
          </a:prstGeom>
        </p:spPr>
      </p:pic>
    </p:spTree>
    <p:extLst>
      <p:ext uri="{BB962C8B-B14F-4D97-AF65-F5344CB8AC3E}">
        <p14:creationId xmlns:p14="http://schemas.microsoft.com/office/powerpoint/2010/main" val="354559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D0E-C304-4E81-9A74-07908CB4BB54}"/>
              </a:ext>
            </a:extLst>
          </p:cNvPr>
          <p:cNvSpPr>
            <a:spLocks noGrp="1"/>
          </p:cNvSpPr>
          <p:nvPr>
            <p:ph type="ctrTitle"/>
          </p:nvPr>
        </p:nvSpPr>
        <p:spPr>
          <a:xfrm>
            <a:off x="1649834" y="551911"/>
            <a:ext cx="9144000" cy="303765"/>
          </a:xfrm>
        </p:spPr>
        <p:txBody>
          <a:bodyPr>
            <a:noAutofit/>
          </a:bodyPr>
          <a:lstStyle/>
          <a:p>
            <a:r>
              <a:rPr lang="en-US" sz="1800" dirty="0"/>
              <a:t>Basic Orientation for Using Smart Boards in Early Childhood Classrooms</a:t>
            </a:r>
          </a:p>
        </p:txBody>
      </p:sp>
      <p:sp>
        <p:nvSpPr>
          <p:cNvPr id="3" name="Subtitle 2">
            <a:extLst>
              <a:ext uri="{FF2B5EF4-FFF2-40B4-BE49-F238E27FC236}">
                <a16:creationId xmlns:a16="http://schemas.microsoft.com/office/drawing/2014/main" id="{F1D48DC1-29C5-46E0-AA77-9BB2F5AC5B54}"/>
              </a:ext>
            </a:extLst>
          </p:cNvPr>
          <p:cNvSpPr>
            <a:spLocks noGrp="1"/>
          </p:cNvSpPr>
          <p:nvPr>
            <p:ph type="subTitle" idx="1"/>
          </p:nvPr>
        </p:nvSpPr>
        <p:spPr>
          <a:xfrm>
            <a:off x="1649834" y="6396941"/>
            <a:ext cx="9144000" cy="303766"/>
          </a:xfrm>
        </p:spPr>
        <p:txBody>
          <a:bodyPr>
            <a:normAutofit/>
          </a:bodyPr>
          <a:lstStyle/>
          <a:p>
            <a:r>
              <a:rPr lang="en-US" sz="1200" dirty="0"/>
              <a:t>CURR 5018, Course Project Files, Kerri Kannady, Summer 2019</a:t>
            </a:r>
          </a:p>
        </p:txBody>
      </p:sp>
      <p:sp>
        <p:nvSpPr>
          <p:cNvPr id="10" name="TextBox 9">
            <a:extLst>
              <a:ext uri="{FF2B5EF4-FFF2-40B4-BE49-F238E27FC236}">
                <a16:creationId xmlns:a16="http://schemas.microsoft.com/office/drawing/2014/main" id="{1C18FFA7-90FD-41DF-92A3-5AB84B82DC91}"/>
              </a:ext>
            </a:extLst>
          </p:cNvPr>
          <p:cNvSpPr txBox="1"/>
          <p:nvPr/>
        </p:nvSpPr>
        <p:spPr>
          <a:xfrm>
            <a:off x="2771163" y="3846181"/>
            <a:ext cx="3187817" cy="2062103"/>
          </a:xfrm>
          <a:prstGeom prst="rect">
            <a:avLst/>
          </a:prstGeom>
          <a:noFill/>
        </p:spPr>
        <p:txBody>
          <a:bodyPr wrap="square" rtlCol="0">
            <a:spAutoFit/>
          </a:bodyPr>
          <a:lstStyle/>
          <a:p>
            <a:pPr algn="ctr"/>
            <a:r>
              <a:rPr lang="en-US" sz="1600" dirty="0"/>
              <a:t>How can I use the Lesson Activity Builder (LAB) to design games?</a:t>
            </a:r>
          </a:p>
          <a:p>
            <a:pPr algn="ctr"/>
            <a:r>
              <a:rPr lang="en-US" sz="1600" dirty="0"/>
              <a:t>First click on the icon on the left that looks like a mountain and sun image to find pictures. Then click on the puzzle piece to make the game interactive and to use the activity builder. </a:t>
            </a:r>
          </a:p>
        </p:txBody>
      </p:sp>
      <p:sp>
        <p:nvSpPr>
          <p:cNvPr id="20" name="Star: 5 Points 19">
            <a:extLst>
              <a:ext uri="{FF2B5EF4-FFF2-40B4-BE49-F238E27FC236}">
                <a16:creationId xmlns:a16="http://schemas.microsoft.com/office/drawing/2014/main" id="{61F4045C-8663-404A-9613-4C1C41CE9431}"/>
              </a:ext>
            </a:extLst>
          </p:cNvPr>
          <p:cNvSpPr/>
          <p:nvPr/>
        </p:nvSpPr>
        <p:spPr>
          <a:xfrm>
            <a:off x="10793834" y="1572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8297B0A-05E2-4C3E-AF0E-8EDF42E71E30}"/>
              </a:ext>
            </a:extLst>
          </p:cNvPr>
          <p:cNvSpPr/>
          <p:nvPr/>
        </p:nvSpPr>
        <p:spPr>
          <a:xfrm>
            <a:off x="1779572" y="355306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EF435D2-5236-4100-ABE4-BD48F4D76701}"/>
              </a:ext>
            </a:extLst>
          </p:cNvPr>
          <p:cNvSpPr/>
          <p:nvPr/>
        </p:nvSpPr>
        <p:spPr>
          <a:xfrm>
            <a:off x="311611" y="265720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9F8F58A6-9366-403A-B9CE-EA906A315D01}"/>
              </a:ext>
            </a:extLst>
          </p:cNvPr>
          <p:cNvSpPr/>
          <p:nvPr/>
        </p:nvSpPr>
        <p:spPr>
          <a:xfrm>
            <a:off x="1779572" y="525295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2"/>
            <a:extLst>
              <a:ext uri="{FF2B5EF4-FFF2-40B4-BE49-F238E27FC236}">
                <a16:creationId xmlns:a16="http://schemas.microsoft.com/office/drawing/2014/main" id="{1BCAAADE-7261-4921-A5E6-2BEFE05DA53A}"/>
              </a:ext>
            </a:extLst>
          </p:cNvPr>
          <p:cNvPicPr>
            <a:picLocks noChangeAspect="1"/>
          </p:cNvPicPr>
          <p:nvPr/>
        </p:nvPicPr>
        <p:blipFill>
          <a:blip r:embed="rId3"/>
          <a:stretch>
            <a:fillRect/>
          </a:stretch>
        </p:blipFill>
        <p:spPr>
          <a:xfrm>
            <a:off x="1779572" y="1097565"/>
            <a:ext cx="4387836" cy="2331435"/>
          </a:xfrm>
          <a:prstGeom prst="rect">
            <a:avLst/>
          </a:prstGeom>
        </p:spPr>
      </p:pic>
      <p:pic>
        <p:nvPicPr>
          <p:cNvPr id="6" name="Picture 5">
            <a:extLst>
              <a:ext uri="{FF2B5EF4-FFF2-40B4-BE49-F238E27FC236}">
                <a16:creationId xmlns:a16="http://schemas.microsoft.com/office/drawing/2014/main" id="{50979B5E-0E15-4F65-938B-F54ECD31B9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311" y="4548512"/>
            <a:ext cx="1328204" cy="1408890"/>
          </a:xfrm>
          <a:prstGeom prst="rect">
            <a:avLst/>
          </a:prstGeom>
        </p:spPr>
      </p:pic>
      <p:pic>
        <p:nvPicPr>
          <p:cNvPr id="8" name="Picture 7">
            <a:hlinkClick r:id="rId6"/>
            <a:extLst>
              <a:ext uri="{FF2B5EF4-FFF2-40B4-BE49-F238E27FC236}">
                <a16:creationId xmlns:a16="http://schemas.microsoft.com/office/drawing/2014/main" id="{6A43F494-3954-4A16-9FB3-75CBA49A67E7}"/>
              </a:ext>
            </a:extLst>
          </p:cNvPr>
          <p:cNvPicPr>
            <a:picLocks noChangeAspect="1"/>
          </p:cNvPicPr>
          <p:nvPr/>
        </p:nvPicPr>
        <p:blipFill>
          <a:blip r:embed="rId7"/>
          <a:stretch>
            <a:fillRect/>
          </a:stretch>
        </p:blipFill>
        <p:spPr>
          <a:xfrm>
            <a:off x="8801239" y="770853"/>
            <a:ext cx="2095157" cy="2644260"/>
          </a:xfrm>
          <a:prstGeom prst="rect">
            <a:avLst/>
          </a:prstGeom>
        </p:spPr>
      </p:pic>
      <p:pic>
        <p:nvPicPr>
          <p:cNvPr id="12" name="Picture 11">
            <a:extLst>
              <a:ext uri="{FF2B5EF4-FFF2-40B4-BE49-F238E27FC236}">
                <a16:creationId xmlns:a16="http://schemas.microsoft.com/office/drawing/2014/main" id="{B393FC8E-EC62-43B1-8A4A-EC3ECBB0A8A0}"/>
              </a:ext>
            </a:extLst>
          </p:cNvPr>
          <p:cNvPicPr>
            <a:picLocks noChangeAspect="1"/>
          </p:cNvPicPr>
          <p:nvPr/>
        </p:nvPicPr>
        <p:blipFill>
          <a:blip r:embed="rId8"/>
          <a:stretch>
            <a:fillRect/>
          </a:stretch>
        </p:blipFill>
        <p:spPr>
          <a:xfrm>
            <a:off x="8607846" y="3589319"/>
            <a:ext cx="2185988" cy="2290763"/>
          </a:xfrm>
          <a:prstGeom prst="rect">
            <a:avLst/>
          </a:prstGeom>
        </p:spPr>
      </p:pic>
      <p:sp>
        <p:nvSpPr>
          <p:cNvPr id="14" name="TextBox 13">
            <a:extLst>
              <a:ext uri="{FF2B5EF4-FFF2-40B4-BE49-F238E27FC236}">
                <a16:creationId xmlns:a16="http://schemas.microsoft.com/office/drawing/2014/main" id="{ADCCCCA2-F92A-4997-8B94-B857544E314C}"/>
              </a:ext>
            </a:extLst>
          </p:cNvPr>
          <p:cNvSpPr txBox="1"/>
          <p:nvPr/>
        </p:nvSpPr>
        <p:spPr>
          <a:xfrm>
            <a:off x="7499758" y="1071693"/>
            <a:ext cx="1108088" cy="646331"/>
          </a:xfrm>
          <a:prstGeom prst="rect">
            <a:avLst/>
          </a:prstGeom>
          <a:noFill/>
        </p:spPr>
        <p:txBody>
          <a:bodyPr wrap="square" rtlCol="0">
            <a:spAutoFit/>
          </a:bodyPr>
          <a:lstStyle/>
          <a:p>
            <a:r>
              <a:rPr lang="en-US" sz="1200" dirty="0"/>
              <a:t>1. Click on  the Lesson Activity Tool Kit</a:t>
            </a:r>
          </a:p>
        </p:txBody>
      </p:sp>
      <p:sp>
        <p:nvSpPr>
          <p:cNvPr id="19" name="TextBox 18">
            <a:extLst>
              <a:ext uri="{FF2B5EF4-FFF2-40B4-BE49-F238E27FC236}">
                <a16:creationId xmlns:a16="http://schemas.microsoft.com/office/drawing/2014/main" id="{4EDC66BC-95ED-4486-837E-E80ED723440B}"/>
              </a:ext>
            </a:extLst>
          </p:cNvPr>
          <p:cNvSpPr txBox="1"/>
          <p:nvPr/>
        </p:nvSpPr>
        <p:spPr>
          <a:xfrm>
            <a:off x="7692704" y="3761149"/>
            <a:ext cx="1367406" cy="1015663"/>
          </a:xfrm>
          <a:prstGeom prst="rect">
            <a:avLst/>
          </a:prstGeom>
          <a:noFill/>
        </p:spPr>
        <p:txBody>
          <a:bodyPr wrap="square" rtlCol="0">
            <a:spAutoFit/>
          </a:bodyPr>
          <a:lstStyle/>
          <a:p>
            <a:r>
              <a:rPr lang="en-US" sz="1200" dirty="0"/>
              <a:t>2. Click on Examples to choose from templates for activities.</a:t>
            </a:r>
          </a:p>
        </p:txBody>
      </p:sp>
    </p:spTree>
    <p:extLst>
      <p:ext uri="{BB962C8B-B14F-4D97-AF65-F5344CB8AC3E}">
        <p14:creationId xmlns:p14="http://schemas.microsoft.com/office/powerpoint/2010/main" val="148827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D0E-C304-4E81-9A74-07908CB4BB54}"/>
              </a:ext>
            </a:extLst>
          </p:cNvPr>
          <p:cNvSpPr>
            <a:spLocks noGrp="1"/>
          </p:cNvSpPr>
          <p:nvPr>
            <p:ph type="ctrTitle"/>
          </p:nvPr>
        </p:nvSpPr>
        <p:spPr>
          <a:xfrm>
            <a:off x="1649834" y="551911"/>
            <a:ext cx="9144000" cy="303765"/>
          </a:xfrm>
        </p:spPr>
        <p:txBody>
          <a:bodyPr>
            <a:noAutofit/>
          </a:bodyPr>
          <a:lstStyle/>
          <a:p>
            <a:r>
              <a:rPr lang="en-US" sz="1800" dirty="0"/>
              <a:t>Basic Orientation for Using Smart Boards in Early Childhood Classrooms</a:t>
            </a:r>
          </a:p>
        </p:txBody>
      </p:sp>
      <p:sp>
        <p:nvSpPr>
          <p:cNvPr id="3" name="Subtitle 2">
            <a:extLst>
              <a:ext uri="{FF2B5EF4-FFF2-40B4-BE49-F238E27FC236}">
                <a16:creationId xmlns:a16="http://schemas.microsoft.com/office/drawing/2014/main" id="{F1D48DC1-29C5-46E0-AA77-9BB2F5AC5B54}"/>
              </a:ext>
            </a:extLst>
          </p:cNvPr>
          <p:cNvSpPr>
            <a:spLocks noGrp="1"/>
          </p:cNvSpPr>
          <p:nvPr>
            <p:ph type="subTitle" idx="1"/>
          </p:nvPr>
        </p:nvSpPr>
        <p:spPr>
          <a:xfrm>
            <a:off x="1649834" y="6396941"/>
            <a:ext cx="9144000" cy="303766"/>
          </a:xfrm>
        </p:spPr>
        <p:txBody>
          <a:bodyPr>
            <a:normAutofit/>
          </a:bodyPr>
          <a:lstStyle/>
          <a:p>
            <a:r>
              <a:rPr lang="en-US" sz="1200" dirty="0"/>
              <a:t>CURR 5018, Course Project Files, Kerri Kannady, Summer 2019</a:t>
            </a:r>
          </a:p>
        </p:txBody>
      </p:sp>
      <p:sp>
        <p:nvSpPr>
          <p:cNvPr id="10" name="TextBox 9">
            <a:extLst>
              <a:ext uri="{FF2B5EF4-FFF2-40B4-BE49-F238E27FC236}">
                <a16:creationId xmlns:a16="http://schemas.microsoft.com/office/drawing/2014/main" id="{1C18FFA7-90FD-41DF-92A3-5AB84B82DC91}"/>
              </a:ext>
            </a:extLst>
          </p:cNvPr>
          <p:cNvSpPr txBox="1"/>
          <p:nvPr/>
        </p:nvSpPr>
        <p:spPr>
          <a:xfrm>
            <a:off x="4426761" y="976916"/>
            <a:ext cx="3187817" cy="1077218"/>
          </a:xfrm>
          <a:prstGeom prst="rect">
            <a:avLst/>
          </a:prstGeom>
          <a:noFill/>
        </p:spPr>
        <p:txBody>
          <a:bodyPr wrap="square" rtlCol="0">
            <a:spAutoFit/>
          </a:bodyPr>
          <a:lstStyle/>
          <a:p>
            <a:pPr algn="ctr"/>
            <a:r>
              <a:rPr lang="en-US" sz="1600" dirty="0"/>
              <a:t>What are some Smart Board interactive games for language arts lessons?</a:t>
            </a:r>
          </a:p>
          <a:p>
            <a:pPr algn="ctr"/>
            <a:endParaRPr lang="en-US" sz="1600" dirty="0"/>
          </a:p>
        </p:txBody>
      </p:sp>
      <p:sp>
        <p:nvSpPr>
          <p:cNvPr id="20" name="Star: 5 Points 19">
            <a:extLst>
              <a:ext uri="{FF2B5EF4-FFF2-40B4-BE49-F238E27FC236}">
                <a16:creationId xmlns:a16="http://schemas.microsoft.com/office/drawing/2014/main" id="{61F4045C-8663-404A-9613-4C1C41CE9431}"/>
              </a:ext>
            </a:extLst>
          </p:cNvPr>
          <p:cNvSpPr/>
          <p:nvPr/>
        </p:nvSpPr>
        <p:spPr>
          <a:xfrm>
            <a:off x="10793834" y="1572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8297B0A-05E2-4C3E-AF0E-8EDF42E71E30}"/>
              </a:ext>
            </a:extLst>
          </p:cNvPr>
          <p:cNvSpPr/>
          <p:nvPr/>
        </p:nvSpPr>
        <p:spPr>
          <a:xfrm>
            <a:off x="1922210" y="3362019"/>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EF435D2-5236-4100-ABE4-BD48F4D76701}"/>
              </a:ext>
            </a:extLst>
          </p:cNvPr>
          <p:cNvSpPr/>
          <p:nvPr/>
        </p:nvSpPr>
        <p:spPr>
          <a:xfrm>
            <a:off x="311611" y="265720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9F8F58A6-9366-403A-B9CE-EA906A315D01}"/>
              </a:ext>
            </a:extLst>
          </p:cNvPr>
          <p:cNvSpPr/>
          <p:nvPr/>
        </p:nvSpPr>
        <p:spPr>
          <a:xfrm>
            <a:off x="1897385" y="557042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687AC2-075A-47C4-AE2B-1298E9F3F4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0856" y="4276419"/>
            <a:ext cx="1889134" cy="1503596"/>
          </a:xfrm>
          <a:prstGeom prst="rect">
            <a:avLst/>
          </a:prstGeom>
        </p:spPr>
      </p:pic>
      <p:pic>
        <p:nvPicPr>
          <p:cNvPr id="11" name="Picture 10">
            <a:extLst>
              <a:ext uri="{FF2B5EF4-FFF2-40B4-BE49-F238E27FC236}">
                <a16:creationId xmlns:a16="http://schemas.microsoft.com/office/drawing/2014/main" id="{92075E94-A46B-4AD7-9AD6-2150D0EC65F7}"/>
              </a:ext>
            </a:extLst>
          </p:cNvPr>
          <p:cNvPicPr>
            <a:picLocks noChangeAspect="1"/>
          </p:cNvPicPr>
          <p:nvPr/>
        </p:nvPicPr>
        <p:blipFill>
          <a:blip r:embed="rId4"/>
          <a:stretch>
            <a:fillRect/>
          </a:stretch>
        </p:blipFill>
        <p:spPr>
          <a:xfrm>
            <a:off x="8215170" y="1531083"/>
            <a:ext cx="3118258" cy="2537065"/>
          </a:xfrm>
          <a:prstGeom prst="rect">
            <a:avLst/>
          </a:prstGeom>
        </p:spPr>
      </p:pic>
      <p:sp>
        <p:nvSpPr>
          <p:cNvPr id="13" name="Rectangle 12">
            <a:extLst>
              <a:ext uri="{FF2B5EF4-FFF2-40B4-BE49-F238E27FC236}">
                <a16:creationId xmlns:a16="http://schemas.microsoft.com/office/drawing/2014/main" id="{9A32BA2F-15DB-4842-ADAF-E33D7A8FC3C7}"/>
              </a:ext>
            </a:extLst>
          </p:cNvPr>
          <p:cNvSpPr/>
          <p:nvPr/>
        </p:nvSpPr>
        <p:spPr>
          <a:xfrm>
            <a:off x="8110705" y="4007733"/>
            <a:ext cx="3000565" cy="369332"/>
          </a:xfrm>
          <a:prstGeom prst="rect">
            <a:avLst/>
          </a:prstGeom>
        </p:spPr>
        <p:txBody>
          <a:bodyPr wrap="none">
            <a:spAutoFit/>
          </a:bodyPr>
          <a:lstStyle/>
          <a:p>
            <a:r>
              <a:rPr lang="en-US" dirty="0"/>
              <a:t>https://www.kinderplans.com</a:t>
            </a:r>
          </a:p>
        </p:txBody>
      </p:sp>
      <p:pic>
        <p:nvPicPr>
          <p:cNvPr id="16" name="Picture 15">
            <a:hlinkClick r:id="rId5"/>
            <a:extLst>
              <a:ext uri="{FF2B5EF4-FFF2-40B4-BE49-F238E27FC236}">
                <a16:creationId xmlns:a16="http://schemas.microsoft.com/office/drawing/2014/main" id="{780D32B9-968A-4452-93BD-4208956BAADB}"/>
              </a:ext>
            </a:extLst>
          </p:cNvPr>
          <p:cNvPicPr>
            <a:picLocks noChangeAspect="1"/>
          </p:cNvPicPr>
          <p:nvPr/>
        </p:nvPicPr>
        <p:blipFill>
          <a:blip r:embed="rId6"/>
          <a:stretch>
            <a:fillRect/>
          </a:stretch>
        </p:blipFill>
        <p:spPr>
          <a:xfrm>
            <a:off x="3715761" y="1801142"/>
            <a:ext cx="3333750" cy="2714625"/>
          </a:xfrm>
          <a:prstGeom prst="rect">
            <a:avLst/>
          </a:prstGeom>
        </p:spPr>
      </p:pic>
      <p:sp>
        <p:nvSpPr>
          <p:cNvPr id="17" name="TextBox 16">
            <a:extLst>
              <a:ext uri="{FF2B5EF4-FFF2-40B4-BE49-F238E27FC236}">
                <a16:creationId xmlns:a16="http://schemas.microsoft.com/office/drawing/2014/main" id="{282DFE6E-FDB2-4B09-AE59-11AED92E3070}"/>
              </a:ext>
            </a:extLst>
          </p:cNvPr>
          <p:cNvSpPr txBox="1"/>
          <p:nvPr/>
        </p:nvSpPr>
        <p:spPr>
          <a:xfrm>
            <a:off x="3750846" y="4430694"/>
            <a:ext cx="3263579" cy="461665"/>
          </a:xfrm>
          <a:prstGeom prst="rect">
            <a:avLst/>
          </a:prstGeom>
          <a:noFill/>
        </p:spPr>
        <p:txBody>
          <a:bodyPr wrap="square" rtlCol="0">
            <a:spAutoFit/>
          </a:bodyPr>
          <a:lstStyle/>
          <a:p>
            <a:r>
              <a:rPr lang="en-US" sz="1200" dirty="0"/>
              <a:t>A free attendance chart for the student to find their name and click to see a </a:t>
            </a:r>
            <a:r>
              <a:rPr lang="en-US" sz="1200" dirty="0" err="1"/>
              <a:t>gonoodle</a:t>
            </a:r>
            <a:r>
              <a:rPr lang="en-US" sz="1200" dirty="0"/>
              <a:t> champ.</a:t>
            </a:r>
          </a:p>
        </p:txBody>
      </p:sp>
      <p:pic>
        <p:nvPicPr>
          <p:cNvPr id="18" name="Picture 17">
            <a:hlinkClick r:id="rId7"/>
            <a:extLst>
              <a:ext uri="{FF2B5EF4-FFF2-40B4-BE49-F238E27FC236}">
                <a16:creationId xmlns:a16="http://schemas.microsoft.com/office/drawing/2014/main" id="{31958186-0B09-42E7-BBF4-340F934420C5}"/>
              </a:ext>
            </a:extLst>
          </p:cNvPr>
          <p:cNvPicPr>
            <a:picLocks noChangeAspect="1"/>
          </p:cNvPicPr>
          <p:nvPr/>
        </p:nvPicPr>
        <p:blipFill>
          <a:blip r:embed="rId8"/>
          <a:stretch>
            <a:fillRect/>
          </a:stretch>
        </p:blipFill>
        <p:spPr>
          <a:xfrm>
            <a:off x="718444" y="162974"/>
            <a:ext cx="1831659" cy="1602049"/>
          </a:xfrm>
          <a:prstGeom prst="rect">
            <a:avLst/>
          </a:prstGeom>
        </p:spPr>
      </p:pic>
      <p:sp>
        <p:nvSpPr>
          <p:cNvPr id="23" name="TextBox 22">
            <a:extLst>
              <a:ext uri="{FF2B5EF4-FFF2-40B4-BE49-F238E27FC236}">
                <a16:creationId xmlns:a16="http://schemas.microsoft.com/office/drawing/2014/main" id="{6058BBF2-7CA4-44B3-B36C-103056152B2E}"/>
              </a:ext>
            </a:extLst>
          </p:cNvPr>
          <p:cNvSpPr txBox="1"/>
          <p:nvPr/>
        </p:nvSpPr>
        <p:spPr>
          <a:xfrm>
            <a:off x="718444" y="1895912"/>
            <a:ext cx="1831659" cy="461665"/>
          </a:xfrm>
          <a:prstGeom prst="rect">
            <a:avLst/>
          </a:prstGeom>
          <a:noFill/>
        </p:spPr>
        <p:txBody>
          <a:bodyPr wrap="square" rtlCol="0">
            <a:spAutoFit/>
          </a:bodyPr>
          <a:lstStyle/>
          <a:p>
            <a:pPr algn="ctr"/>
            <a:r>
              <a:rPr lang="en-US" sz="1200" dirty="0"/>
              <a:t>Memory and puzzle games</a:t>
            </a:r>
          </a:p>
        </p:txBody>
      </p:sp>
      <p:pic>
        <p:nvPicPr>
          <p:cNvPr id="24" name="Picture 23">
            <a:hlinkClick r:id="rId9"/>
            <a:extLst>
              <a:ext uri="{FF2B5EF4-FFF2-40B4-BE49-F238E27FC236}">
                <a16:creationId xmlns:a16="http://schemas.microsoft.com/office/drawing/2014/main" id="{480C6216-6088-4E32-B1B2-B84758A046F5}"/>
              </a:ext>
            </a:extLst>
          </p:cNvPr>
          <p:cNvPicPr>
            <a:picLocks noChangeAspect="1"/>
          </p:cNvPicPr>
          <p:nvPr/>
        </p:nvPicPr>
        <p:blipFill>
          <a:blip r:embed="rId10"/>
          <a:stretch>
            <a:fillRect/>
          </a:stretch>
        </p:blipFill>
        <p:spPr>
          <a:xfrm>
            <a:off x="8752451" y="4422305"/>
            <a:ext cx="2299187" cy="2016830"/>
          </a:xfrm>
          <a:prstGeom prst="rect">
            <a:avLst/>
          </a:prstGeom>
        </p:spPr>
      </p:pic>
      <p:sp>
        <p:nvSpPr>
          <p:cNvPr id="25" name="TextBox 24">
            <a:extLst>
              <a:ext uri="{FF2B5EF4-FFF2-40B4-BE49-F238E27FC236}">
                <a16:creationId xmlns:a16="http://schemas.microsoft.com/office/drawing/2014/main" id="{C2622659-A036-4C41-9E9E-76BC11F38ED0}"/>
              </a:ext>
            </a:extLst>
          </p:cNvPr>
          <p:cNvSpPr txBox="1"/>
          <p:nvPr/>
        </p:nvSpPr>
        <p:spPr>
          <a:xfrm>
            <a:off x="7373923" y="4790114"/>
            <a:ext cx="1343442" cy="646331"/>
          </a:xfrm>
          <a:prstGeom prst="rect">
            <a:avLst/>
          </a:prstGeom>
          <a:noFill/>
        </p:spPr>
        <p:txBody>
          <a:bodyPr wrap="square" rtlCol="0">
            <a:spAutoFit/>
          </a:bodyPr>
          <a:lstStyle/>
          <a:p>
            <a:r>
              <a:rPr lang="en-US" sz="1200" dirty="0"/>
              <a:t>How do you feel?  Emotions board game.</a:t>
            </a:r>
          </a:p>
        </p:txBody>
      </p:sp>
    </p:spTree>
    <p:extLst>
      <p:ext uri="{BB962C8B-B14F-4D97-AF65-F5344CB8AC3E}">
        <p14:creationId xmlns:p14="http://schemas.microsoft.com/office/powerpoint/2010/main" val="311454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D0E-C304-4E81-9A74-07908CB4BB54}"/>
              </a:ext>
            </a:extLst>
          </p:cNvPr>
          <p:cNvSpPr>
            <a:spLocks noGrp="1"/>
          </p:cNvSpPr>
          <p:nvPr>
            <p:ph type="ctrTitle"/>
          </p:nvPr>
        </p:nvSpPr>
        <p:spPr>
          <a:xfrm>
            <a:off x="1649834" y="551911"/>
            <a:ext cx="9144000" cy="303765"/>
          </a:xfrm>
        </p:spPr>
        <p:txBody>
          <a:bodyPr>
            <a:noAutofit/>
          </a:bodyPr>
          <a:lstStyle/>
          <a:p>
            <a:r>
              <a:rPr lang="en-US" sz="1800" dirty="0"/>
              <a:t>Basic Orientation for Using Smart Boards in Early Childhood Classrooms</a:t>
            </a:r>
          </a:p>
        </p:txBody>
      </p:sp>
      <p:sp>
        <p:nvSpPr>
          <p:cNvPr id="3" name="Subtitle 2">
            <a:extLst>
              <a:ext uri="{FF2B5EF4-FFF2-40B4-BE49-F238E27FC236}">
                <a16:creationId xmlns:a16="http://schemas.microsoft.com/office/drawing/2014/main" id="{F1D48DC1-29C5-46E0-AA77-9BB2F5AC5B54}"/>
              </a:ext>
            </a:extLst>
          </p:cNvPr>
          <p:cNvSpPr>
            <a:spLocks noGrp="1"/>
          </p:cNvSpPr>
          <p:nvPr>
            <p:ph type="subTitle" idx="1"/>
          </p:nvPr>
        </p:nvSpPr>
        <p:spPr>
          <a:xfrm>
            <a:off x="1649834" y="6396941"/>
            <a:ext cx="9144000" cy="303766"/>
          </a:xfrm>
        </p:spPr>
        <p:txBody>
          <a:bodyPr>
            <a:normAutofit/>
          </a:bodyPr>
          <a:lstStyle/>
          <a:p>
            <a:r>
              <a:rPr lang="en-US" sz="1200" dirty="0"/>
              <a:t>CURR 5018, Course Project Files, Kerri Kannady, Summer 2019</a:t>
            </a:r>
          </a:p>
        </p:txBody>
      </p:sp>
      <p:sp>
        <p:nvSpPr>
          <p:cNvPr id="10" name="TextBox 9">
            <a:extLst>
              <a:ext uri="{FF2B5EF4-FFF2-40B4-BE49-F238E27FC236}">
                <a16:creationId xmlns:a16="http://schemas.microsoft.com/office/drawing/2014/main" id="{1C18FFA7-90FD-41DF-92A3-5AB84B82DC91}"/>
              </a:ext>
            </a:extLst>
          </p:cNvPr>
          <p:cNvSpPr txBox="1"/>
          <p:nvPr/>
        </p:nvSpPr>
        <p:spPr>
          <a:xfrm>
            <a:off x="4426761" y="976916"/>
            <a:ext cx="3187817" cy="830997"/>
          </a:xfrm>
          <a:prstGeom prst="rect">
            <a:avLst/>
          </a:prstGeom>
          <a:noFill/>
        </p:spPr>
        <p:txBody>
          <a:bodyPr wrap="square" rtlCol="0">
            <a:spAutoFit/>
          </a:bodyPr>
          <a:lstStyle/>
          <a:p>
            <a:pPr algn="ctr"/>
            <a:r>
              <a:rPr lang="en-US" sz="1600" dirty="0"/>
              <a:t>What are some Smart Board interactive games for math lessons?</a:t>
            </a:r>
          </a:p>
          <a:p>
            <a:pPr algn="ctr"/>
            <a:endParaRPr lang="en-US" sz="1600" dirty="0"/>
          </a:p>
        </p:txBody>
      </p:sp>
      <p:sp>
        <p:nvSpPr>
          <p:cNvPr id="20" name="Star: 5 Points 19">
            <a:extLst>
              <a:ext uri="{FF2B5EF4-FFF2-40B4-BE49-F238E27FC236}">
                <a16:creationId xmlns:a16="http://schemas.microsoft.com/office/drawing/2014/main" id="{61F4045C-8663-404A-9613-4C1C41CE9431}"/>
              </a:ext>
            </a:extLst>
          </p:cNvPr>
          <p:cNvSpPr/>
          <p:nvPr/>
        </p:nvSpPr>
        <p:spPr>
          <a:xfrm>
            <a:off x="10793834" y="1572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BEF435D2-5236-4100-ABE4-BD48F4D76701}"/>
              </a:ext>
            </a:extLst>
          </p:cNvPr>
          <p:cNvSpPr/>
          <p:nvPr/>
        </p:nvSpPr>
        <p:spPr>
          <a:xfrm>
            <a:off x="311611" y="265720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9F8F58A6-9366-403A-B9CE-EA906A315D01}"/>
              </a:ext>
            </a:extLst>
          </p:cNvPr>
          <p:cNvSpPr/>
          <p:nvPr/>
        </p:nvSpPr>
        <p:spPr>
          <a:xfrm>
            <a:off x="1995821" y="5718415"/>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42927D-C2E6-47EF-8D3C-D7FDAD781324}"/>
              </a:ext>
            </a:extLst>
          </p:cNvPr>
          <p:cNvSpPr txBox="1"/>
          <p:nvPr/>
        </p:nvSpPr>
        <p:spPr>
          <a:xfrm>
            <a:off x="1914785" y="7972550"/>
            <a:ext cx="1831659" cy="369332"/>
          </a:xfrm>
          <a:prstGeom prst="rect">
            <a:avLst/>
          </a:prstGeom>
          <a:noFill/>
        </p:spPr>
        <p:txBody>
          <a:bodyPr wrap="square" rtlCol="0">
            <a:spAutoFit/>
          </a:bodyPr>
          <a:lstStyle/>
          <a:p>
            <a:r>
              <a:rPr lang="en-US" sz="900">
                <a:hlinkClick r:id="rId2" tooltip="http://universdemaclasse.blogspot.com/2012/03/petit-bilan-de-latelier-de-maths.html"/>
              </a:rPr>
              <a:t>This Photo</a:t>
            </a:r>
            <a:r>
              <a:rPr lang="en-US" sz="900"/>
              <a:t> by Unknown Author is licensed under </a:t>
            </a:r>
            <a:r>
              <a:rPr lang="en-US" sz="900">
                <a:hlinkClick r:id="rId3" tooltip="https://creativecommons.org/licenses/by-nc-sa/3.0/"/>
              </a:rPr>
              <a:t>CC BY-SA-NC</a:t>
            </a:r>
            <a:endParaRPr lang="en-US" sz="900"/>
          </a:p>
        </p:txBody>
      </p:sp>
      <p:pic>
        <p:nvPicPr>
          <p:cNvPr id="9" name="Picture 8">
            <a:extLst>
              <a:ext uri="{FF2B5EF4-FFF2-40B4-BE49-F238E27FC236}">
                <a16:creationId xmlns:a16="http://schemas.microsoft.com/office/drawing/2014/main" id="{36EB7CF3-C355-45B2-824C-004D0F86AC2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91862" y="3871237"/>
            <a:ext cx="1977735" cy="2076622"/>
          </a:xfrm>
          <a:prstGeom prst="rect">
            <a:avLst/>
          </a:prstGeom>
        </p:spPr>
      </p:pic>
      <p:pic>
        <p:nvPicPr>
          <p:cNvPr id="14" name="Picture 13">
            <a:extLst>
              <a:ext uri="{FF2B5EF4-FFF2-40B4-BE49-F238E27FC236}">
                <a16:creationId xmlns:a16="http://schemas.microsoft.com/office/drawing/2014/main" id="{1ECC3C4E-A47B-44E4-BFB4-DF548CE81917}"/>
              </a:ext>
            </a:extLst>
          </p:cNvPr>
          <p:cNvPicPr>
            <a:picLocks noChangeAspect="1"/>
          </p:cNvPicPr>
          <p:nvPr/>
        </p:nvPicPr>
        <p:blipFill>
          <a:blip r:embed="rId5"/>
          <a:stretch>
            <a:fillRect/>
          </a:stretch>
        </p:blipFill>
        <p:spPr>
          <a:xfrm>
            <a:off x="1914785" y="861277"/>
            <a:ext cx="2016233" cy="2560878"/>
          </a:xfrm>
          <a:prstGeom prst="rect">
            <a:avLst/>
          </a:prstGeom>
        </p:spPr>
      </p:pic>
      <p:sp>
        <p:nvSpPr>
          <p:cNvPr id="15" name="TextBox 14">
            <a:extLst>
              <a:ext uri="{FF2B5EF4-FFF2-40B4-BE49-F238E27FC236}">
                <a16:creationId xmlns:a16="http://schemas.microsoft.com/office/drawing/2014/main" id="{4B1421EA-C95B-4892-A3AA-CD4E01430914}"/>
              </a:ext>
            </a:extLst>
          </p:cNvPr>
          <p:cNvSpPr txBox="1"/>
          <p:nvPr/>
        </p:nvSpPr>
        <p:spPr>
          <a:xfrm>
            <a:off x="2910221" y="3154261"/>
            <a:ext cx="1435276" cy="1015663"/>
          </a:xfrm>
          <a:prstGeom prst="rect">
            <a:avLst/>
          </a:prstGeom>
          <a:noFill/>
        </p:spPr>
        <p:txBody>
          <a:bodyPr wrap="square" rtlCol="0">
            <a:spAutoFit/>
          </a:bodyPr>
          <a:lstStyle/>
          <a:p>
            <a:r>
              <a:rPr lang="en-US" sz="1200" dirty="0"/>
              <a:t>Bright and colorful to catch attention and use for identifying shapes and counting.</a:t>
            </a:r>
          </a:p>
        </p:txBody>
      </p:sp>
      <p:pic>
        <p:nvPicPr>
          <p:cNvPr id="19" name="Picture 18">
            <a:hlinkClick r:id="rId6"/>
            <a:extLst>
              <a:ext uri="{FF2B5EF4-FFF2-40B4-BE49-F238E27FC236}">
                <a16:creationId xmlns:a16="http://schemas.microsoft.com/office/drawing/2014/main" id="{257CCBF9-F158-404D-993B-5D8826D0653B}"/>
              </a:ext>
            </a:extLst>
          </p:cNvPr>
          <p:cNvPicPr>
            <a:picLocks noChangeAspect="1"/>
          </p:cNvPicPr>
          <p:nvPr/>
        </p:nvPicPr>
        <p:blipFill>
          <a:blip r:embed="rId7"/>
          <a:stretch>
            <a:fillRect/>
          </a:stretch>
        </p:blipFill>
        <p:spPr>
          <a:xfrm>
            <a:off x="8446213" y="874134"/>
            <a:ext cx="2182639" cy="2787958"/>
          </a:xfrm>
          <a:prstGeom prst="rect">
            <a:avLst/>
          </a:prstGeom>
        </p:spPr>
      </p:pic>
      <p:sp>
        <p:nvSpPr>
          <p:cNvPr id="26" name="TextBox 25">
            <a:extLst>
              <a:ext uri="{FF2B5EF4-FFF2-40B4-BE49-F238E27FC236}">
                <a16:creationId xmlns:a16="http://schemas.microsoft.com/office/drawing/2014/main" id="{CB369AD5-8A33-4951-AFC2-9243039C2BF0}"/>
              </a:ext>
            </a:extLst>
          </p:cNvPr>
          <p:cNvSpPr txBox="1"/>
          <p:nvPr/>
        </p:nvSpPr>
        <p:spPr>
          <a:xfrm>
            <a:off x="8523215" y="3871237"/>
            <a:ext cx="2182639" cy="461665"/>
          </a:xfrm>
          <a:prstGeom prst="rect">
            <a:avLst/>
          </a:prstGeom>
          <a:noFill/>
        </p:spPr>
        <p:txBody>
          <a:bodyPr wrap="square" rtlCol="0">
            <a:spAutoFit/>
          </a:bodyPr>
          <a:lstStyle/>
          <a:p>
            <a:r>
              <a:rPr lang="en-US" sz="1200" dirty="0"/>
              <a:t>A drag and drop game to sort types of food.</a:t>
            </a:r>
          </a:p>
        </p:txBody>
      </p:sp>
      <p:pic>
        <p:nvPicPr>
          <p:cNvPr id="27" name="Picture 26">
            <a:hlinkClick r:id="rId8"/>
            <a:extLst>
              <a:ext uri="{FF2B5EF4-FFF2-40B4-BE49-F238E27FC236}">
                <a16:creationId xmlns:a16="http://schemas.microsoft.com/office/drawing/2014/main" id="{5E73BE24-4C3A-4394-BAB5-89B85D2A0D13}"/>
              </a:ext>
            </a:extLst>
          </p:cNvPr>
          <p:cNvPicPr>
            <a:picLocks noChangeAspect="1"/>
          </p:cNvPicPr>
          <p:nvPr/>
        </p:nvPicPr>
        <p:blipFill>
          <a:blip r:embed="rId9"/>
          <a:stretch>
            <a:fillRect/>
          </a:stretch>
        </p:blipFill>
        <p:spPr>
          <a:xfrm>
            <a:off x="5272058" y="1704662"/>
            <a:ext cx="2169976" cy="2838100"/>
          </a:xfrm>
          <a:prstGeom prst="rect">
            <a:avLst/>
          </a:prstGeom>
        </p:spPr>
      </p:pic>
      <p:sp>
        <p:nvSpPr>
          <p:cNvPr id="29" name="TextBox 28">
            <a:extLst>
              <a:ext uri="{FF2B5EF4-FFF2-40B4-BE49-F238E27FC236}">
                <a16:creationId xmlns:a16="http://schemas.microsoft.com/office/drawing/2014/main" id="{72D9FCFB-D3D0-4A53-8DA7-990D5CE91A95}"/>
              </a:ext>
            </a:extLst>
          </p:cNvPr>
          <p:cNvSpPr txBox="1"/>
          <p:nvPr/>
        </p:nvSpPr>
        <p:spPr>
          <a:xfrm>
            <a:off x="5272058" y="4672668"/>
            <a:ext cx="2252867" cy="276999"/>
          </a:xfrm>
          <a:prstGeom prst="rect">
            <a:avLst/>
          </a:prstGeom>
          <a:noFill/>
        </p:spPr>
        <p:txBody>
          <a:bodyPr wrap="square" rtlCol="0">
            <a:spAutoFit/>
          </a:bodyPr>
          <a:lstStyle/>
          <a:p>
            <a:r>
              <a:rPr lang="en-US" sz="1200" dirty="0"/>
              <a:t>Play the game, “Tell Me Fast” .</a:t>
            </a:r>
          </a:p>
        </p:txBody>
      </p:sp>
    </p:spTree>
    <p:extLst>
      <p:ext uri="{BB962C8B-B14F-4D97-AF65-F5344CB8AC3E}">
        <p14:creationId xmlns:p14="http://schemas.microsoft.com/office/powerpoint/2010/main" val="379849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660</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Amaranth</vt:lpstr>
      <vt:lpstr>Arial</vt:lpstr>
      <vt:lpstr>Calibri</vt:lpstr>
      <vt:lpstr>Calibri Light</vt:lpstr>
      <vt:lpstr>Office Theme</vt:lpstr>
      <vt:lpstr>Basic Orientation for Using Smart Boards in Early Childhood Classrooms</vt:lpstr>
      <vt:lpstr>Basic Orientation for Using Smart Boards in Early Childhood Classrooms</vt:lpstr>
      <vt:lpstr>Basic Orientation for Using Smart Boards in Early Childhood Classrooms</vt:lpstr>
      <vt:lpstr>Basic Orientation for Using Smart Boards in Early Childhood Classrooms</vt:lpstr>
      <vt:lpstr>Basic Orientation for Using Smart Boards in Early Childhood Classrooms</vt:lpstr>
      <vt:lpstr>Basic Orientation for Using Smart Boards in Early Childhood Classrooms</vt:lpstr>
      <vt:lpstr>Basic Orientation for Using Smart Boards in Early Childhood Classrooms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Orientation for Using Smart Boards in Early Childhood Classrooms</dc:title>
  <dc:creator>Kerri Kannady</dc:creator>
  <cp:lastModifiedBy>Kerri Kannady</cp:lastModifiedBy>
  <cp:revision>25</cp:revision>
  <dcterms:created xsi:type="dcterms:W3CDTF">2019-07-27T17:45:08Z</dcterms:created>
  <dcterms:modified xsi:type="dcterms:W3CDTF">2019-07-27T22:25:23Z</dcterms:modified>
</cp:coreProperties>
</file>