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3"/>
  </p:notesMasterIdLst>
  <p:handoutMasterIdLst>
    <p:handoutMasterId r:id="rId24"/>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5" r:id="rId18"/>
    <p:sldId id="272" r:id="rId19"/>
    <p:sldId id="276" r:id="rId20"/>
    <p:sldId id="278" r:id="rId21"/>
    <p:sldId id="273"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1" d="100"/>
          <a:sy n="81" d="100"/>
        </p:scale>
        <p:origin x="-102" y="-120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849D3F07-D062-404E-9F76-4560F322F9BB}" type="datetimeFigureOut">
              <a:rPr lang="en-US" smtClean="0"/>
              <a:pPr/>
              <a:t>1/27/2011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47E7BFAB-3612-4C7D-A81C-06D06355AD1F}"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E3A7231-4741-4C8B-A61C-8E94E170D464}" type="datetimeFigureOut">
              <a:rPr lang="en-US" smtClean="0"/>
              <a:pPr/>
              <a:t>1/27/2011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59F0F07-5C84-4964-9E04-E16E325DD8E2}"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i="1" dirty="0" smtClean="0"/>
              <a:t>These observations should afford the student teacher an opportunity to see a variety of teaching styles, curriculum models, and organizational patterns. It is intended, therefore, that these observations be planned in such a way as to bring the student teacher into contact with a variety of teachers, schools, and students. To satisfy the requirement of this component of the student teaching program and to ensure the broadest possible range of experiences, the student teacher must make each of the three multi‐cultural observations with three different teachers in three different schools. </a:t>
            </a:r>
            <a:endParaRPr lang="en-US" dirty="0"/>
          </a:p>
        </p:txBody>
      </p:sp>
      <p:sp>
        <p:nvSpPr>
          <p:cNvPr id="4" name="Slide Number Placeholder 3"/>
          <p:cNvSpPr>
            <a:spLocks noGrp="1"/>
          </p:cNvSpPr>
          <p:nvPr>
            <p:ph type="sldNum" sz="quarter" idx="10"/>
          </p:nvPr>
        </p:nvSpPr>
        <p:spPr/>
        <p:txBody>
          <a:bodyPr/>
          <a:lstStyle/>
          <a:p>
            <a:fld id="{359F0F07-5C84-4964-9E04-E16E325DD8E2}" type="slidenum">
              <a:rPr lang="en-US" smtClean="0"/>
              <a:pPr/>
              <a:t>15</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53250" name="Rectangle 2"/>
          <p:cNvSpPr>
            <a:spLocks noGrp="1" noChangeArrowheads="1"/>
          </p:cNvSpPr>
          <p:nvPr>
            <p:ph type="ctrTitle"/>
          </p:nvPr>
        </p:nvSpPr>
        <p:spPr>
          <a:xfrm>
            <a:off x="533400" y="1295400"/>
            <a:ext cx="8229600" cy="1143000"/>
          </a:xfrm>
        </p:spPr>
        <p:txBody>
          <a:bodyPr/>
          <a:lstStyle>
            <a:lvl1pPr algn="r">
              <a:defRPr sz="3600"/>
            </a:lvl1pPr>
          </a:lstStyle>
          <a:p>
            <a:r>
              <a:rPr lang="en-US" smtClean="0"/>
              <a:t>Click to edit Master title style</a:t>
            </a:r>
            <a:endParaRPr lang="en-US"/>
          </a:p>
        </p:txBody>
      </p:sp>
      <p:sp>
        <p:nvSpPr>
          <p:cNvPr id="53251" name="Rectangle 3"/>
          <p:cNvSpPr>
            <a:spLocks noGrp="1" noChangeArrowheads="1"/>
          </p:cNvSpPr>
          <p:nvPr>
            <p:ph type="subTitle" idx="1"/>
          </p:nvPr>
        </p:nvSpPr>
        <p:spPr>
          <a:xfrm>
            <a:off x="3711575" y="2819400"/>
            <a:ext cx="5051425" cy="1295400"/>
          </a:xfrm>
        </p:spPr>
        <p:txBody>
          <a:bodyPr/>
          <a:lstStyle>
            <a:lvl1pPr marL="0" indent="0" algn="r">
              <a:buFontTx/>
              <a:buNone/>
              <a:defRPr/>
            </a:lvl1pPr>
          </a:lstStyle>
          <a:p>
            <a:r>
              <a:rPr lang="en-US" smtClean="0"/>
              <a:t>Click to edit Master subtitle style</a:t>
            </a:r>
            <a:endParaRPr lang="en-US"/>
          </a:p>
        </p:txBody>
      </p:sp>
      <p:sp>
        <p:nvSpPr>
          <p:cNvPr id="53252" name="Rectangle 4"/>
          <p:cNvSpPr>
            <a:spLocks noGrp="1" noChangeArrowheads="1"/>
          </p:cNvSpPr>
          <p:nvPr>
            <p:ph type="dt" sz="half" idx="2"/>
          </p:nvPr>
        </p:nvSpPr>
        <p:spPr>
          <a:xfrm>
            <a:off x="304800" y="6400800"/>
            <a:ext cx="1905000" cy="457200"/>
          </a:xfrm>
        </p:spPr>
        <p:txBody>
          <a:bodyPr/>
          <a:lstStyle>
            <a:lvl1pPr>
              <a:defRPr/>
            </a:lvl1pPr>
          </a:lstStyle>
          <a:p>
            <a:fld id="{AAE2DC6A-D07B-41A7-9765-561EAA7738D7}" type="datetimeFigureOut">
              <a:rPr lang="en-US" smtClean="0"/>
              <a:pPr/>
              <a:t>1/27/2011</a:t>
            </a:fld>
            <a:endParaRPr lang="en-US"/>
          </a:p>
        </p:txBody>
      </p:sp>
      <p:sp>
        <p:nvSpPr>
          <p:cNvPr id="53253" name="Rectangle 5"/>
          <p:cNvSpPr>
            <a:spLocks noGrp="1" noChangeArrowheads="1"/>
          </p:cNvSpPr>
          <p:nvPr>
            <p:ph type="ftr" sz="quarter" idx="3"/>
          </p:nvPr>
        </p:nvSpPr>
        <p:spPr>
          <a:xfrm>
            <a:off x="3505200" y="6400800"/>
            <a:ext cx="2895600" cy="457200"/>
          </a:xfrm>
        </p:spPr>
        <p:txBody>
          <a:bodyPr/>
          <a:lstStyle>
            <a:lvl1pPr>
              <a:defRPr/>
            </a:lvl1pPr>
          </a:lstStyle>
          <a:p>
            <a:endParaRPr lang="en-US"/>
          </a:p>
        </p:txBody>
      </p:sp>
      <p:sp>
        <p:nvSpPr>
          <p:cNvPr id="53254" name="Rectangle 6"/>
          <p:cNvSpPr>
            <a:spLocks noGrp="1" noChangeArrowheads="1"/>
          </p:cNvSpPr>
          <p:nvPr>
            <p:ph type="sldNum" sz="quarter" idx="4"/>
          </p:nvPr>
        </p:nvSpPr>
        <p:spPr>
          <a:xfrm>
            <a:off x="6934200" y="6400800"/>
            <a:ext cx="1905000" cy="457200"/>
          </a:xfrm>
        </p:spPr>
        <p:txBody>
          <a:bodyPr/>
          <a:lstStyle>
            <a:lvl1pPr>
              <a:defRPr/>
            </a:lvl1pPr>
          </a:lstStyle>
          <a:p>
            <a:fld id="{8952325C-E322-47D7-A9C3-182404315B7B}" type="slidenum">
              <a:rPr lang="en-US" smtClean="0"/>
              <a:pPr/>
              <a:t>‹#›</a:t>
            </a:fld>
            <a:endParaRPr lang="en-US"/>
          </a:p>
        </p:txBody>
      </p:sp>
    </p:spTree>
  </p:cSld>
  <p:clrMapOvr>
    <a:masterClrMapping/>
  </p:clrMapOvr>
  <p:transition>
    <p:fade thruBlk="1"/>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AAE2DC6A-D07B-41A7-9765-561EAA7738D7}" type="datetimeFigureOut">
              <a:rPr lang="en-US" smtClean="0"/>
              <a:pPr/>
              <a:t>1/27/2011</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8952325C-E322-47D7-A9C3-182404315B7B}" type="slidenum">
              <a:rPr lang="en-US" smtClean="0"/>
              <a:pPr/>
              <a:t>‹#›</a:t>
            </a:fld>
            <a:endParaRPr lang="en-US"/>
          </a:p>
        </p:txBody>
      </p:sp>
    </p:spTree>
  </p:cSld>
  <p:clrMapOvr>
    <a:masterClrMapping/>
  </p:clrMapOvr>
  <p:transition>
    <p:fade thruBlk="1"/>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10400" y="304800"/>
            <a:ext cx="1752600" cy="566261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752600" y="304800"/>
            <a:ext cx="5105400" cy="5662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AAE2DC6A-D07B-41A7-9765-561EAA7738D7}" type="datetimeFigureOut">
              <a:rPr lang="en-US" smtClean="0"/>
              <a:pPr/>
              <a:t>1/27/2011</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8952325C-E322-47D7-A9C3-182404315B7B}" type="slidenum">
              <a:rPr lang="en-US" smtClean="0"/>
              <a:pPr/>
              <a:t>‹#›</a:t>
            </a:fld>
            <a:endParaRPr lang="en-US"/>
          </a:p>
        </p:txBody>
      </p:sp>
    </p:spTree>
  </p:cSld>
  <p:clrMapOvr>
    <a:masterClrMapping/>
  </p:clrMapOvr>
  <p:transition>
    <p:fade thruBlk="1"/>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AAE2DC6A-D07B-41A7-9765-561EAA7738D7}" type="datetimeFigureOut">
              <a:rPr lang="en-US" smtClean="0"/>
              <a:pPr/>
              <a:t>1/27/2011</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8952325C-E322-47D7-A9C3-182404315B7B}" type="slidenum">
              <a:rPr lang="en-US" smtClean="0"/>
              <a:pPr/>
              <a:t>‹#›</a:t>
            </a:fld>
            <a:endParaRPr lang="en-US"/>
          </a:p>
        </p:txBody>
      </p:sp>
    </p:spTree>
  </p:cSld>
  <p:clrMapOvr>
    <a:masterClrMapping/>
  </p:clrMapOvr>
  <p:transition>
    <p:fade thruBlk="1"/>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fld id="{AAE2DC6A-D07B-41A7-9765-561EAA7738D7}" type="datetimeFigureOut">
              <a:rPr lang="en-US" smtClean="0"/>
              <a:pPr/>
              <a:t>1/27/2011</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8952325C-E322-47D7-A9C3-182404315B7B}" type="slidenum">
              <a:rPr lang="en-US" smtClean="0"/>
              <a:pPr/>
              <a:t>‹#›</a:t>
            </a:fld>
            <a:endParaRPr lang="en-US"/>
          </a:p>
        </p:txBody>
      </p:sp>
    </p:spTree>
  </p:cSld>
  <p:clrMapOvr>
    <a:masterClrMapping/>
  </p:clrMapOvr>
  <p:transition>
    <p:fade thruBlk="1"/>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752600" y="1395413"/>
            <a:ext cx="3429000" cy="4572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334000" y="1395413"/>
            <a:ext cx="3429000" cy="4572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fld id="{AAE2DC6A-D07B-41A7-9765-561EAA7738D7}" type="datetimeFigureOut">
              <a:rPr lang="en-US" smtClean="0"/>
              <a:pPr/>
              <a:t>1/27/2011</a:t>
            </a:fld>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8952325C-E322-47D7-A9C3-182404315B7B}" type="slidenum">
              <a:rPr lang="en-US" smtClean="0"/>
              <a:pPr/>
              <a:t>‹#›</a:t>
            </a:fld>
            <a:endParaRPr lang="en-US"/>
          </a:p>
        </p:txBody>
      </p:sp>
    </p:spTree>
  </p:cSld>
  <p:clrMapOvr>
    <a:masterClrMapping/>
  </p:clrMapOvr>
  <p:transition>
    <p:fade thruBlk="1"/>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fld id="{AAE2DC6A-D07B-41A7-9765-561EAA7738D7}" type="datetimeFigureOut">
              <a:rPr lang="en-US" smtClean="0"/>
              <a:pPr/>
              <a:t>1/27/2011</a:t>
            </a:fld>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8952325C-E322-47D7-A9C3-182404315B7B}" type="slidenum">
              <a:rPr lang="en-US" smtClean="0"/>
              <a:pPr/>
              <a:t>‹#›</a:t>
            </a:fld>
            <a:endParaRPr lang="en-US"/>
          </a:p>
        </p:txBody>
      </p:sp>
    </p:spTree>
  </p:cSld>
  <p:clrMapOvr>
    <a:masterClrMapping/>
  </p:clrMapOvr>
  <p:transition>
    <p:fade thruBlk="1"/>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fld id="{AAE2DC6A-D07B-41A7-9765-561EAA7738D7}" type="datetimeFigureOut">
              <a:rPr lang="en-US" smtClean="0"/>
              <a:pPr/>
              <a:t>1/27/2011</a:t>
            </a:fld>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8952325C-E322-47D7-A9C3-182404315B7B}" type="slidenum">
              <a:rPr lang="en-US" smtClean="0"/>
              <a:pPr/>
              <a:t>‹#›</a:t>
            </a:fld>
            <a:endParaRPr lang="en-US"/>
          </a:p>
        </p:txBody>
      </p:sp>
    </p:spTree>
  </p:cSld>
  <p:clrMapOvr>
    <a:masterClrMapping/>
  </p:clrMapOvr>
  <p:transition>
    <p:fade thruBlk="1"/>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AAE2DC6A-D07B-41A7-9765-561EAA7738D7}" type="datetimeFigureOut">
              <a:rPr lang="en-US" smtClean="0"/>
              <a:pPr/>
              <a:t>1/27/2011</a:t>
            </a:fld>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8952325C-E322-47D7-A9C3-182404315B7B}" type="slidenum">
              <a:rPr lang="en-US" smtClean="0"/>
              <a:pPr/>
              <a:t>‹#›</a:t>
            </a:fld>
            <a:endParaRPr lang="en-US"/>
          </a:p>
        </p:txBody>
      </p:sp>
    </p:spTree>
  </p:cSld>
  <p:clrMapOvr>
    <a:masterClrMapping/>
  </p:clrMapOvr>
  <p:transition>
    <p:fade thruBlk="1"/>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AAE2DC6A-D07B-41A7-9765-561EAA7738D7}" type="datetimeFigureOut">
              <a:rPr lang="en-US" smtClean="0"/>
              <a:pPr/>
              <a:t>1/27/2011</a:t>
            </a:fld>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8952325C-E322-47D7-A9C3-182404315B7B}" type="slidenum">
              <a:rPr lang="en-US" smtClean="0"/>
              <a:pPr/>
              <a:t>‹#›</a:t>
            </a:fld>
            <a:endParaRPr lang="en-US"/>
          </a:p>
        </p:txBody>
      </p:sp>
    </p:spTree>
  </p:cSld>
  <p:clrMapOvr>
    <a:masterClrMapping/>
  </p:clrMapOvr>
  <p:transition>
    <p:fade thruBlk="1"/>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AAE2DC6A-D07B-41A7-9765-561EAA7738D7}" type="datetimeFigureOut">
              <a:rPr lang="en-US" smtClean="0"/>
              <a:pPr/>
              <a:t>1/27/2011</a:t>
            </a:fld>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8952325C-E322-47D7-A9C3-182404315B7B}" type="slidenum">
              <a:rPr lang="en-US" smtClean="0"/>
              <a:pPr/>
              <a:t>‹#›</a:t>
            </a:fld>
            <a:endParaRPr lang="en-US"/>
          </a:p>
        </p:txBody>
      </p:sp>
    </p:spTree>
  </p:cSld>
  <p:clrMapOvr>
    <a:masterClrMapping/>
  </p:clrMapOvr>
  <p:transition>
    <p:fade thruBlk="1"/>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bwMode="auto">
          <a:xfrm>
            <a:off x="1752600" y="304800"/>
            <a:ext cx="7010400" cy="8382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52227" name="Rectangle 3"/>
          <p:cNvSpPr>
            <a:spLocks noGrp="1" noChangeArrowheads="1"/>
          </p:cNvSpPr>
          <p:nvPr>
            <p:ph type="body" idx="1"/>
          </p:nvPr>
        </p:nvSpPr>
        <p:spPr bwMode="auto">
          <a:xfrm>
            <a:off x="1752600" y="1395413"/>
            <a:ext cx="7010400" cy="4572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 Second level</a:t>
            </a:r>
          </a:p>
        </p:txBody>
      </p:sp>
      <p:sp>
        <p:nvSpPr>
          <p:cNvPr id="52228" name="Rectangle 4"/>
          <p:cNvSpPr>
            <a:spLocks noGrp="1" noChangeArrowheads="1"/>
          </p:cNvSpPr>
          <p:nvPr>
            <p:ph type="dt" sz="half" idx="2"/>
          </p:nvPr>
        </p:nvSpPr>
        <p:spPr bwMode="auto">
          <a:xfrm>
            <a:off x="1905000" y="6400800"/>
            <a:ext cx="1371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nSpc>
                <a:spcPct val="100000"/>
              </a:lnSpc>
              <a:spcBef>
                <a:spcPct val="0"/>
              </a:spcBef>
              <a:defRPr sz="1400"/>
            </a:lvl1pPr>
          </a:lstStyle>
          <a:p>
            <a:fld id="{AAE2DC6A-D07B-41A7-9765-561EAA7738D7}" type="datetimeFigureOut">
              <a:rPr lang="en-US" smtClean="0"/>
              <a:pPr/>
              <a:t>1/27/2011</a:t>
            </a:fld>
            <a:endParaRPr lang="en-US"/>
          </a:p>
        </p:txBody>
      </p:sp>
      <p:sp>
        <p:nvSpPr>
          <p:cNvPr id="52229" name="Rectangle 5"/>
          <p:cNvSpPr>
            <a:spLocks noGrp="1" noChangeArrowheads="1"/>
          </p:cNvSpPr>
          <p:nvPr>
            <p:ph type="ftr" sz="quarter" idx="3"/>
          </p:nvPr>
        </p:nvSpPr>
        <p:spPr bwMode="auto">
          <a:xfrm>
            <a:off x="4316413" y="6400800"/>
            <a:ext cx="2084387"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lnSpc>
                <a:spcPct val="100000"/>
              </a:lnSpc>
              <a:spcBef>
                <a:spcPct val="0"/>
              </a:spcBef>
              <a:defRPr sz="1400"/>
            </a:lvl1pPr>
          </a:lstStyle>
          <a:p>
            <a:endParaRPr lang="en-US"/>
          </a:p>
        </p:txBody>
      </p:sp>
      <p:sp>
        <p:nvSpPr>
          <p:cNvPr id="52230" name="Rectangle 6"/>
          <p:cNvSpPr>
            <a:spLocks noGrp="1" noChangeArrowheads="1"/>
          </p:cNvSpPr>
          <p:nvPr>
            <p:ph type="sldNum" sz="quarter" idx="4"/>
          </p:nvPr>
        </p:nvSpPr>
        <p:spPr bwMode="auto">
          <a:xfrm>
            <a:off x="7391400" y="6400800"/>
            <a:ext cx="1371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lnSpc>
                <a:spcPct val="100000"/>
              </a:lnSpc>
              <a:spcBef>
                <a:spcPct val="0"/>
              </a:spcBef>
              <a:defRPr sz="1400"/>
            </a:lvl1pPr>
          </a:lstStyle>
          <a:p>
            <a:fld id="{8952325C-E322-47D7-A9C3-182404315B7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fade thruBlk="1"/>
  </p:transition>
  <p:timing>
    <p:tnLst>
      <p:par>
        <p:cTn id="1" dur="indefinite" restart="never" nodeType="tmRoot"/>
      </p:par>
    </p:tnLst>
  </p:timing>
  <p:txStyles>
    <p:titleStyle>
      <a:lvl1pPr algn="l" rtl="0" eaLnBrk="1" fontAlgn="base" hangingPunct="1">
        <a:spcBef>
          <a:spcPct val="0"/>
        </a:spcBef>
        <a:spcAft>
          <a:spcPct val="0"/>
        </a:spcAft>
        <a:defRPr sz="3200" b="1">
          <a:solidFill>
            <a:srgbClr val="006666"/>
          </a:solidFill>
          <a:latin typeface="+mj-lt"/>
          <a:ea typeface="+mj-ea"/>
          <a:cs typeface="+mj-cs"/>
        </a:defRPr>
      </a:lvl1pPr>
      <a:lvl2pPr algn="l" rtl="0" eaLnBrk="1" fontAlgn="base" hangingPunct="1">
        <a:spcBef>
          <a:spcPct val="0"/>
        </a:spcBef>
        <a:spcAft>
          <a:spcPct val="0"/>
        </a:spcAft>
        <a:defRPr sz="3200" b="1">
          <a:solidFill>
            <a:srgbClr val="006666"/>
          </a:solidFill>
          <a:latin typeface="Tahoma" pitchFamily="34" charset="0"/>
        </a:defRPr>
      </a:lvl2pPr>
      <a:lvl3pPr algn="l" rtl="0" eaLnBrk="1" fontAlgn="base" hangingPunct="1">
        <a:spcBef>
          <a:spcPct val="0"/>
        </a:spcBef>
        <a:spcAft>
          <a:spcPct val="0"/>
        </a:spcAft>
        <a:defRPr sz="3200" b="1">
          <a:solidFill>
            <a:srgbClr val="006666"/>
          </a:solidFill>
          <a:latin typeface="Tahoma" pitchFamily="34" charset="0"/>
        </a:defRPr>
      </a:lvl3pPr>
      <a:lvl4pPr algn="l" rtl="0" eaLnBrk="1" fontAlgn="base" hangingPunct="1">
        <a:spcBef>
          <a:spcPct val="0"/>
        </a:spcBef>
        <a:spcAft>
          <a:spcPct val="0"/>
        </a:spcAft>
        <a:defRPr sz="3200" b="1">
          <a:solidFill>
            <a:srgbClr val="006666"/>
          </a:solidFill>
          <a:latin typeface="Tahoma" pitchFamily="34" charset="0"/>
        </a:defRPr>
      </a:lvl4pPr>
      <a:lvl5pPr algn="l" rtl="0" eaLnBrk="1" fontAlgn="base" hangingPunct="1">
        <a:spcBef>
          <a:spcPct val="0"/>
        </a:spcBef>
        <a:spcAft>
          <a:spcPct val="0"/>
        </a:spcAft>
        <a:defRPr sz="3200" b="1">
          <a:solidFill>
            <a:srgbClr val="006666"/>
          </a:solidFill>
          <a:latin typeface="Tahoma" pitchFamily="34" charset="0"/>
        </a:defRPr>
      </a:lvl5pPr>
      <a:lvl6pPr marL="457200" algn="l" rtl="0" eaLnBrk="1" fontAlgn="base" hangingPunct="1">
        <a:spcBef>
          <a:spcPct val="0"/>
        </a:spcBef>
        <a:spcAft>
          <a:spcPct val="0"/>
        </a:spcAft>
        <a:defRPr sz="3200" b="1">
          <a:solidFill>
            <a:srgbClr val="006666"/>
          </a:solidFill>
          <a:latin typeface="Tahoma" pitchFamily="34" charset="0"/>
        </a:defRPr>
      </a:lvl6pPr>
      <a:lvl7pPr marL="914400" algn="l" rtl="0" eaLnBrk="1" fontAlgn="base" hangingPunct="1">
        <a:spcBef>
          <a:spcPct val="0"/>
        </a:spcBef>
        <a:spcAft>
          <a:spcPct val="0"/>
        </a:spcAft>
        <a:defRPr sz="3200" b="1">
          <a:solidFill>
            <a:srgbClr val="006666"/>
          </a:solidFill>
          <a:latin typeface="Tahoma" pitchFamily="34" charset="0"/>
        </a:defRPr>
      </a:lvl7pPr>
      <a:lvl8pPr marL="1371600" algn="l" rtl="0" eaLnBrk="1" fontAlgn="base" hangingPunct="1">
        <a:spcBef>
          <a:spcPct val="0"/>
        </a:spcBef>
        <a:spcAft>
          <a:spcPct val="0"/>
        </a:spcAft>
        <a:defRPr sz="3200" b="1">
          <a:solidFill>
            <a:srgbClr val="006666"/>
          </a:solidFill>
          <a:latin typeface="Tahoma" pitchFamily="34" charset="0"/>
        </a:defRPr>
      </a:lvl8pPr>
      <a:lvl9pPr marL="1828800" algn="l" rtl="0" eaLnBrk="1" fontAlgn="base" hangingPunct="1">
        <a:spcBef>
          <a:spcPct val="0"/>
        </a:spcBef>
        <a:spcAft>
          <a:spcPct val="0"/>
        </a:spcAft>
        <a:defRPr sz="3200" b="1">
          <a:solidFill>
            <a:srgbClr val="006666"/>
          </a:solidFill>
          <a:latin typeface="Tahoma" pitchFamily="34" charset="0"/>
        </a:defRPr>
      </a:lvl9pPr>
    </p:titleStyle>
    <p:bodyStyle>
      <a:lvl1pPr marL="342900" indent="-342900" algn="l" rtl="0" eaLnBrk="1" fontAlgn="base" hangingPunct="1">
        <a:spcBef>
          <a:spcPct val="50000"/>
        </a:spcBef>
        <a:spcAft>
          <a:spcPct val="0"/>
        </a:spcAft>
        <a:buChar char="•"/>
        <a:defRPr sz="2400">
          <a:solidFill>
            <a:schemeClr val="tx1"/>
          </a:solidFill>
          <a:latin typeface="+mn-lt"/>
          <a:ea typeface="+mn-ea"/>
          <a:cs typeface="+mn-cs"/>
        </a:defRPr>
      </a:lvl1pPr>
      <a:lvl2pPr marL="742950" indent="-285750" algn="l" rtl="0" eaLnBrk="1" fontAlgn="base" hangingPunct="1">
        <a:spcBef>
          <a:spcPct val="20000"/>
        </a:spcBef>
        <a:spcAft>
          <a:spcPct val="0"/>
        </a:spcAft>
        <a:buFont typeface="Wingdings" pitchFamily="2" charset="2"/>
        <a:buChar char="Ø"/>
        <a:defRPr sz="2200" i="1">
          <a:solidFill>
            <a:schemeClr val="tx1"/>
          </a:solidFill>
          <a:latin typeface="+mn-lt"/>
        </a:defRPr>
      </a:lvl2pPr>
      <a:lvl3pPr marL="1143000" indent="-228600" algn="l" rtl="0" eaLnBrk="1" fontAlgn="base" hangingPunct="1">
        <a:spcBef>
          <a:spcPct val="20000"/>
        </a:spcBef>
        <a:spcAft>
          <a:spcPct val="0"/>
        </a:spcAft>
        <a:buChar char="•"/>
        <a:defRPr sz="2000">
          <a:solidFill>
            <a:schemeClr val="tx1"/>
          </a:solidFill>
          <a:latin typeface="+mn-lt"/>
        </a:defRPr>
      </a:lvl3pPr>
      <a:lvl4pPr marL="1600200" indent="-228600" algn="l" rtl="0" eaLnBrk="1" fontAlgn="base" hangingPunct="1">
        <a:spcBef>
          <a:spcPct val="20000"/>
        </a:spcBef>
        <a:spcAft>
          <a:spcPct val="0"/>
        </a:spcAft>
        <a:buChar char="–"/>
        <a:defRPr sz="1600">
          <a:solidFill>
            <a:schemeClr val="tx1"/>
          </a:solidFill>
          <a:latin typeface="+mn-lt"/>
        </a:defRPr>
      </a:lvl4pPr>
      <a:lvl5pPr marL="2057400" indent="-228600" algn="l" rtl="0" eaLnBrk="1" fontAlgn="base" hangingPunct="1">
        <a:spcBef>
          <a:spcPct val="20000"/>
        </a:spcBef>
        <a:spcAft>
          <a:spcPct val="0"/>
        </a:spcAft>
        <a:buChar char="»"/>
        <a:defRPr sz="1200">
          <a:solidFill>
            <a:schemeClr val="tx1"/>
          </a:solidFill>
          <a:latin typeface="+mn-lt"/>
        </a:defRPr>
      </a:lvl5pPr>
      <a:lvl6pPr marL="2514600" indent="-228600" algn="l" rtl="0" eaLnBrk="1" fontAlgn="base" hangingPunct="1">
        <a:spcBef>
          <a:spcPct val="20000"/>
        </a:spcBef>
        <a:spcAft>
          <a:spcPct val="0"/>
        </a:spcAft>
        <a:buChar char="»"/>
        <a:defRPr sz="1200">
          <a:solidFill>
            <a:schemeClr val="tx1"/>
          </a:solidFill>
          <a:latin typeface="+mn-lt"/>
        </a:defRPr>
      </a:lvl6pPr>
      <a:lvl7pPr marL="2971800" indent="-228600" algn="l" rtl="0" eaLnBrk="1" fontAlgn="base" hangingPunct="1">
        <a:spcBef>
          <a:spcPct val="20000"/>
        </a:spcBef>
        <a:spcAft>
          <a:spcPct val="0"/>
        </a:spcAft>
        <a:buChar char="»"/>
        <a:defRPr sz="1200">
          <a:solidFill>
            <a:schemeClr val="tx1"/>
          </a:solidFill>
          <a:latin typeface="+mn-lt"/>
        </a:defRPr>
      </a:lvl7pPr>
      <a:lvl8pPr marL="3429000" indent="-228600" algn="l" rtl="0" eaLnBrk="1" fontAlgn="base" hangingPunct="1">
        <a:spcBef>
          <a:spcPct val="20000"/>
        </a:spcBef>
        <a:spcAft>
          <a:spcPct val="0"/>
        </a:spcAft>
        <a:buChar char="»"/>
        <a:defRPr sz="1200">
          <a:solidFill>
            <a:schemeClr val="tx1"/>
          </a:solidFill>
          <a:latin typeface="+mn-lt"/>
        </a:defRPr>
      </a:lvl8pPr>
      <a:lvl9pPr marL="3886200" indent="-228600" algn="l" rtl="0" eaLnBrk="1" fontAlgn="base" hangingPunct="1">
        <a:spcBef>
          <a:spcPct val="20000"/>
        </a:spcBef>
        <a:spcAft>
          <a:spcPct val="0"/>
        </a:spcAft>
        <a:buChar char="»"/>
        <a:defRPr sz="12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www.ulm.edu/~tallen/resources.html"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mailto:tallen@ulm.edu" TargetMode="Externa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Classroom Supervisor Orientation</a:t>
            </a:r>
            <a:endParaRPr lang="en-US" dirty="0"/>
          </a:p>
        </p:txBody>
      </p:sp>
      <p:sp>
        <p:nvSpPr>
          <p:cNvPr id="3" name="Subtitle 2"/>
          <p:cNvSpPr>
            <a:spLocks noGrp="1"/>
          </p:cNvSpPr>
          <p:nvPr>
            <p:ph type="subTitle" idx="1"/>
          </p:nvPr>
        </p:nvSpPr>
        <p:spPr/>
        <p:txBody>
          <a:bodyPr/>
          <a:lstStyle/>
          <a:p>
            <a:r>
              <a:rPr lang="en-US" dirty="0" smtClean="0"/>
              <a:t>January 27 and February 3, 2011</a:t>
            </a:r>
            <a:endParaRPr lang="en-US" dirty="0"/>
          </a:p>
        </p:txBody>
      </p:sp>
    </p:spTree>
  </p:cSld>
  <p:clrMapOvr>
    <a:masterClrMapping/>
  </p:clrMapOvr>
  <p:transition>
    <p:fade thruBlk="1"/>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Lesson Plans</a:t>
            </a:r>
            <a:endParaRPr lang="en-US" dirty="0"/>
          </a:p>
        </p:txBody>
      </p:sp>
      <p:sp>
        <p:nvSpPr>
          <p:cNvPr id="3" name="Content Placeholder 2"/>
          <p:cNvSpPr>
            <a:spLocks noGrp="1"/>
          </p:cNvSpPr>
          <p:nvPr>
            <p:ph idx="1"/>
          </p:nvPr>
        </p:nvSpPr>
        <p:spPr/>
        <p:txBody>
          <a:bodyPr/>
          <a:lstStyle/>
          <a:p>
            <a:r>
              <a:rPr lang="en-US" dirty="0" smtClean="0"/>
              <a:t>Student teachers are required to have a written plan for each lesson taught. </a:t>
            </a:r>
          </a:p>
          <a:p>
            <a:r>
              <a:rPr lang="en-US" dirty="0" smtClean="0"/>
              <a:t>Must be written in detail and approved several days in advance by the classroom supervisor. </a:t>
            </a:r>
          </a:p>
          <a:p>
            <a:r>
              <a:rPr lang="en-US" dirty="0" smtClean="0"/>
              <a:t>Must be in ULM lesson plan format</a:t>
            </a:r>
          </a:p>
          <a:p>
            <a:r>
              <a:rPr lang="en-US" dirty="0" smtClean="0"/>
              <a:t>Lesson plans are to be kept in the Professional Notebook</a:t>
            </a:r>
            <a:endParaRPr lang="en-US" dirty="0"/>
          </a:p>
        </p:txBody>
      </p:sp>
    </p:spTree>
  </p:cSld>
  <p:clrMapOvr>
    <a:masterClrMapping/>
  </p:clrMapOvr>
  <p:transition>
    <p:fade thruBlk="1"/>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Attendance Requirements	</a:t>
            </a:r>
            <a:endParaRPr lang="en-US" dirty="0"/>
          </a:p>
        </p:txBody>
      </p:sp>
      <p:sp>
        <p:nvSpPr>
          <p:cNvPr id="3" name="Content Placeholder 2"/>
          <p:cNvSpPr>
            <a:spLocks noGrp="1"/>
          </p:cNvSpPr>
          <p:nvPr>
            <p:ph idx="1"/>
          </p:nvPr>
        </p:nvSpPr>
        <p:spPr>
          <a:xfrm>
            <a:off x="1752600" y="1143000"/>
            <a:ext cx="7010400" cy="4572000"/>
          </a:xfrm>
        </p:spPr>
        <p:txBody>
          <a:bodyPr/>
          <a:lstStyle/>
          <a:p>
            <a:r>
              <a:rPr lang="en-US" sz="1800" dirty="0" smtClean="0"/>
              <a:t>The student teacher is to report at the designated time each day and is to remain at the school until the end of the school day. </a:t>
            </a:r>
          </a:p>
          <a:p>
            <a:r>
              <a:rPr lang="en-US" sz="1800" dirty="0" smtClean="0"/>
              <a:t>Is expected to accompany/assist the classroom supervisor throughout the school day. </a:t>
            </a:r>
          </a:p>
          <a:p>
            <a:r>
              <a:rPr lang="en-US" sz="1800" dirty="0" smtClean="0"/>
              <a:t>It is the responsibility of the classroom supervisor to supervise the student teacher in all non‐teaching activities, such as duty. </a:t>
            </a:r>
          </a:p>
          <a:p>
            <a:r>
              <a:rPr lang="en-US" sz="1800" dirty="0" smtClean="0"/>
              <a:t>Follows the cooperating school’s calendar rather than ULM</a:t>
            </a:r>
          </a:p>
          <a:p>
            <a:r>
              <a:rPr lang="en-US" sz="1800" dirty="0" smtClean="0"/>
              <a:t>Unexcused absences are not permitted. Should be informed of cooperating school’s policy for emergencies comply with it. </a:t>
            </a:r>
          </a:p>
          <a:p>
            <a:r>
              <a:rPr lang="en-US" sz="1800" dirty="0" smtClean="0"/>
              <a:t>Excused absences include:</a:t>
            </a:r>
          </a:p>
          <a:p>
            <a:pPr lvl="1"/>
            <a:r>
              <a:rPr lang="en-US" sz="1800" dirty="0" smtClean="0"/>
              <a:t>University required activities </a:t>
            </a:r>
          </a:p>
          <a:p>
            <a:pPr lvl="1"/>
            <a:r>
              <a:rPr lang="en-US" sz="1800" dirty="0" smtClean="0"/>
              <a:t>Individually arranged interviews for job placements (limited in number) </a:t>
            </a:r>
          </a:p>
          <a:p>
            <a:pPr lvl="1"/>
            <a:r>
              <a:rPr lang="en-US" sz="1800" dirty="0" smtClean="0"/>
              <a:t>Emergencies including personal illness, death or illness in the immediate family </a:t>
            </a:r>
          </a:p>
          <a:p>
            <a:pPr lvl="1"/>
            <a:r>
              <a:rPr lang="en-US" sz="1800" dirty="0" smtClean="0"/>
              <a:t>Official closing of cooperating school for an emergency. </a:t>
            </a:r>
          </a:p>
        </p:txBody>
      </p:sp>
    </p:spTree>
  </p:cSld>
  <p:clrMapOvr>
    <a:masterClrMapping/>
  </p:clrMapOvr>
  <p:transition>
    <p:fade thruBlk="1"/>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Professional Notebook</a:t>
            </a:r>
            <a:endParaRPr lang="en-US" dirty="0"/>
          </a:p>
        </p:txBody>
      </p:sp>
      <p:sp>
        <p:nvSpPr>
          <p:cNvPr id="3" name="Content Placeholder 2"/>
          <p:cNvSpPr>
            <a:spLocks noGrp="1"/>
          </p:cNvSpPr>
          <p:nvPr>
            <p:ph idx="1"/>
          </p:nvPr>
        </p:nvSpPr>
        <p:spPr/>
        <p:txBody>
          <a:bodyPr/>
          <a:lstStyle/>
          <a:p>
            <a:r>
              <a:rPr lang="en-US" dirty="0" smtClean="0"/>
              <a:t>A record of all experiences during the student teaching semester. </a:t>
            </a:r>
          </a:p>
          <a:p>
            <a:r>
              <a:rPr lang="en-US" dirty="0" smtClean="0"/>
              <a:t>Supervisors are requested to inspect these notebooks regularly</a:t>
            </a:r>
          </a:p>
        </p:txBody>
      </p:sp>
    </p:spTree>
  </p:cSld>
  <p:clrMapOvr>
    <a:masterClrMapping/>
  </p:clrMapOvr>
  <p:transition>
    <p:fade thruBlk="1"/>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TaskStream Accounts</a:t>
            </a:r>
            <a:endParaRPr lang="en-US" dirty="0"/>
          </a:p>
        </p:txBody>
      </p:sp>
      <p:sp>
        <p:nvSpPr>
          <p:cNvPr id="3" name="Content Placeholder 2"/>
          <p:cNvSpPr>
            <a:spLocks noGrp="1"/>
          </p:cNvSpPr>
          <p:nvPr>
            <p:ph idx="1"/>
          </p:nvPr>
        </p:nvSpPr>
        <p:spPr/>
        <p:txBody>
          <a:bodyPr/>
          <a:lstStyle/>
          <a:p>
            <a:r>
              <a:rPr lang="en-US" dirty="0" smtClean="0"/>
              <a:t>Student teachers are to submit artifacts, surveys, and other materials to their </a:t>
            </a:r>
            <a:r>
              <a:rPr lang="en-US" i="1" dirty="0" smtClean="0"/>
              <a:t>TaskStream</a:t>
            </a:r>
            <a:r>
              <a:rPr lang="en-US" dirty="0" smtClean="0"/>
              <a:t> accounts </a:t>
            </a:r>
          </a:p>
          <a:p>
            <a:r>
              <a:rPr lang="en-US" dirty="0" smtClean="0"/>
              <a:t>TaskStream Portal IV contents (pg. 5)</a:t>
            </a:r>
            <a:endParaRPr lang="en-US" dirty="0"/>
          </a:p>
        </p:txBody>
      </p:sp>
    </p:spTree>
  </p:cSld>
  <p:clrMapOvr>
    <a:masterClrMapping/>
  </p:clrMapOvr>
  <p:transition>
    <p:fade thruBlk="1"/>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Daily Lesson Plans</a:t>
            </a:r>
            <a:endParaRPr lang="en-US" dirty="0"/>
          </a:p>
        </p:txBody>
      </p:sp>
      <p:sp>
        <p:nvSpPr>
          <p:cNvPr id="3" name="Content Placeholder 2"/>
          <p:cNvSpPr>
            <a:spLocks noGrp="1"/>
          </p:cNvSpPr>
          <p:nvPr>
            <p:ph idx="1"/>
          </p:nvPr>
        </p:nvSpPr>
        <p:spPr/>
        <p:txBody>
          <a:bodyPr/>
          <a:lstStyle/>
          <a:p>
            <a:r>
              <a:rPr lang="en-US" dirty="0" smtClean="0"/>
              <a:t>Required to have a written plan for every lesson taught. </a:t>
            </a:r>
          </a:p>
          <a:p>
            <a:r>
              <a:rPr lang="en-US" dirty="0" smtClean="0"/>
              <a:t>Plans should be submitted to the classroom supervisor several days prior to the teaching of the lesson to allow for revisions to be made. </a:t>
            </a:r>
          </a:p>
          <a:p>
            <a:r>
              <a:rPr lang="en-US" dirty="0" smtClean="0"/>
              <a:t>CRS is responsible for ensuring correct content is taught and activities are appropriate.</a:t>
            </a:r>
          </a:p>
          <a:p>
            <a:r>
              <a:rPr lang="en-US" dirty="0" smtClean="0"/>
              <a:t>ULM lesson plan format example (pg. </a:t>
            </a:r>
            <a:r>
              <a:rPr lang="en-US" dirty="0" smtClean="0"/>
              <a:t>7-9)</a:t>
            </a:r>
            <a:endParaRPr lang="en-US" dirty="0"/>
          </a:p>
        </p:txBody>
      </p:sp>
    </p:spTree>
  </p:cSld>
  <p:clrMapOvr>
    <a:masterClrMapping/>
  </p:clrMapOvr>
  <p:transition>
    <p:fade thruBlk="1"/>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Observations by the Student Teacher During the Semester</a:t>
            </a:r>
            <a:endParaRPr lang="en-US" sz="2400" dirty="0"/>
          </a:p>
        </p:txBody>
      </p:sp>
      <p:sp>
        <p:nvSpPr>
          <p:cNvPr id="3" name="Content Placeholder 2"/>
          <p:cNvSpPr>
            <a:spLocks noGrp="1"/>
          </p:cNvSpPr>
          <p:nvPr>
            <p:ph idx="1"/>
          </p:nvPr>
        </p:nvSpPr>
        <p:spPr/>
        <p:txBody>
          <a:bodyPr/>
          <a:lstStyle/>
          <a:p>
            <a:r>
              <a:rPr lang="en-US" sz="2000" dirty="0" smtClean="0"/>
              <a:t>The student teacher must also complete a minimum of five outside observations during student teaching</a:t>
            </a:r>
          </a:p>
          <a:p>
            <a:r>
              <a:rPr lang="en-US" sz="2000" dirty="0" smtClean="0"/>
              <a:t>At least three should be in multi‐cultural classroom settings outside of the school site in which they are assigned. </a:t>
            </a:r>
          </a:p>
          <a:p>
            <a:pPr lvl="1"/>
            <a:r>
              <a:rPr lang="en-US" sz="1800" dirty="0" smtClean="0"/>
              <a:t>three different teachers in three different schools</a:t>
            </a:r>
          </a:p>
          <a:p>
            <a:r>
              <a:rPr lang="en-US" sz="2000" dirty="0" smtClean="0"/>
              <a:t>The remaining two observations may be completed within their assigned school site with classroom teachers other than their assigned supervisor. (Other student teachers are not to be observed as a part of this activity.)</a:t>
            </a:r>
          </a:p>
          <a:p>
            <a:r>
              <a:rPr lang="en-US" sz="2000" dirty="0" smtClean="0"/>
              <a:t>Suggested these be scheduled during the first two months of student teaching. </a:t>
            </a:r>
            <a:endParaRPr lang="en-US" sz="2000" dirty="0"/>
          </a:p>
        </p:txBody>
      </p:sp>
    </p:spTree>
  </p:cSld>
  <p:clrMapOvr>
    <a:masterClrMapping/>
  </p:clrMapOvr>
  <p:transition>
    <p:fade thruBlk="1"/>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Suggested Schedule </a:t>
            </a:r>
            <a:r>
              <a:rPr lang="en-US" sz="2400" dirty="0" smtClean="0"/>
              <a:t>(pg 10)</a:t>
            </a:r>
            <a:endParaRPr lang="en-US" dirty="0"/>
          </a:p>
        </p:txBody>
      </p:sp>
      <p:sp>
        <p:nvSpPr>
          <p:cNvPr id="3" name="Content Placeholder 2"/>
          <p:cNvSpPr>
            <a:spLocks noGrp="1"/>
          </p:cNvSpPr>
          <p:nvPr>
            <p:ph idx="1"/>
          </p:nvPr>
        </p:nvSpPr>
        <p:spPr/>
        <p:txBody>
          <a:bodyPr/>
          <a:lstStyle/>
          <a:p>
            <a:r>
              <a:rPr lang="en-US" dirty="0" smtClean="0"/>
              <a:t>First Few Days</a:t>
            </a:r>
          </a:p>
          <a:p>
            <a:pPr lvl="1"/>
            <a:r>
              <a:rPr lang="en-US" dirty="0" smtClean="0"/>
              <a:t>Observation of Classroom Supervisor (primary observation)</a:t>
            </a:r>
          </a:p>
          <a:p>
            <a:r>
              <a:rPr lang="en-US" dirty="0" smtClean="0"/>
              <a:t>First Full Week</a:t>
            </a:r>
          </a:p>
          <a:p>
            <a:pPr lvl="1"/>
            <a:r>
              <a:rPr lang="en-US" dirty="0" smtClean="0"/>
              <a:t>2 hours planning</a:t>
            </a:r>
          </a:p>
          <a:p>
            <a:pPr lvl="1"/>
            <a:r>
              <a:rPr lang="en-US" dirty="0" smtClean="0"/>
              <a:t>2 hours assisting</a:t>
            </a:r>
          </a:p>
          <a:p>
            <a:pPr lvl="1"/>
            <a:r>
              <a:rPr lang="en-US" dirty="0" smtClean="0"/>
              <a:t>2 hours teaching</a:t>
            </a:r>
          </a:p>
          <a:p>
            <a:r>
              <a:rPr lang="en-US" dirty="0" smtClean="0"/>
              <a:t>Remaining Weeks</a:t>
            </a:r>
          </a:p>
          <a:p>
            <a:pPr lvl="1"/>
            <a:r>
              <a:rPr lang="en-US" dirty="0" smtClean="0"/>
              <a:t>Second Month – 5 Outside Observations</a:t>
            </a:r>
          </a:p>
          <a:p>
            <a:pPr lvl="1"/>
            <a:r>
              <a:rPr lang="en-US" dirty="0" smtClean="0"/>
              <a:t>Third Month – Solo Week</a:t>
            </a:r>
          </a:p>
          <a:p>
            <a:pPr lvl="1"/>
            <a:r>
              <a:rPr lang="en-US" dirty="0" smtClean="0"/>
              <a:t>Fourth Month – Second Solo Week (if needed)</a:t>
            </a:r>
          </a:p>
          <a:p>
            <a:pPr lvl="1"/>
            <a:r>
              <a:rPr lang="en-US" dirty="0" smtClean="0"/>
              <a:t>Fifth Month – Return to teaching 2 hours a day</a:t>
            </a:r>
          </a:p>
          <a:p>
            <a:endParaRPr lang="en-US" dirty="0"/>
          </a:p>
        </p:txBody>
      </p:sp>
    </p:spTree>
  </p:cSld>
  <p:clrMapOvr>
    <a:masterClrMapping/>
  </p:clrMapOvr>
  <p:transition>
    <p:fade thruBlk="1"/>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z="2800" dirty="0" smtClean="0"/>
              <a:t>Your TaskStream Responsibilities</a:t>
            </a:r>
            <a:endParaRPr lang="en-US" sz="2800" dirty="0"/>
          </a:p>
        </p:txBody>
      </p:sp>
      <p:sp>
        <p:nvSpPr>
          <p:cNvPr id="5" name="Content Placeholder 4"/>
          <p:cNvSpPr>
            <a:spLocks noGrp="1"/>
          </p:cNvSpPr>
          <p:nvPr>
            <p:ph idx="1"/>
          </p:nvPr>
        </p:nvSpPr>
        <p:spPr/>
        <p:txBody>
          <a:bodyPr/>
          <a:lstStyle/>
          <a:p>
            <a:r>
              <a:rPr lang="en-US" dirty="0" smtClean="0"/>
              <a:t>Classroom Supervisor Demographics</a:t>
            </a:r>
          </a:p>
          <a:p>
            <a:pPr lvl="1"/>
            <a:r>
              <a:rPr lang="en-US" dirty="0" smtClean="0"/>
              <a:t>General information about your qualifications for our documentation</a:t>
            </a:r>
          </a:p>
          <a:p>
            <a:r>
              <a:rPr lang="en-US" dirty="0" smtClean="0"/>
              <a:t>Classroom Supervisor Observations</a:t>
            </a:r>
          </a:p>
          <a:p>
            <a:r>
              <a:rPr lang="en-US" dirty="0" smtClean="0"/>
              <a:t>Candidate Dispositions (CRS)</a:t>
            </a:r>
          </a:p>
          <a:p>
            <a:pPr lvl="1"/>
            <a:r>
              <a:rPr lang="en-US" dirty="0" smtClean="0"/>
              <a:t>Pg </a:t>
            </a:r>
            <a:r>
              <a:rPr lang="en-US" dirty="0" smtClean="0"/>
              <a:t>11-13</a:t>
            </a:r>
            <a:endParaRPr lang="en-US" dirty="0" smtClean="0"/>
          </a:p>
          <a:p>
            <a:r>
              <a:rPr lang="en-US" dirty="0" smtClean="0"/>
              <a:t>Final Assessment (CRS)</a:t>
            </a:r>
          </a:p>
          <a:p>
            <a:pPr>
              <a:buNone/>
            </a:pPr>
            <a:endParaRPr lang="en-US" dirty="0" smtClean="0"/>
          </a:p>
          <a:p>
            <a:pPr>
              <a:buNone/>
            </a:pPr>
            <a:r>
              <a:rPr lang="en-US" i="1" dirty="0" smtClean="0"/>
              <a:t>(Scoring instructions and schedule in handouts)</a:t>
            </a:r>
            <a:endParaRPr lang="en-US" i="1" dirty="0"/>
          </a:p>
        </p:txBody>
      </p:sp>
    </p:spTree>
  </p:cSld>
  <p:clrMapOvr>
    <a:masterClrMapping/>
  </p:clrMapOvr>
  <p:transition>
    <p:fade thruBlk="1"/>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Classroom Supervisor Observations</a:t>
            </a:r>
            <a:endParaRPr lang="en-US" sz="2800" dirty="0"/>
          </a:p>
        </p:txBody>
      </p:sp>
      <p:sp>
        <p:nvSpPr>
          <p:cNvPr id="3" name="Content Placeholder 2"/>
          <p:cNvSpPr>
            <a:spLocks noGrp="1"/>
          </p:cNvSpPr>
          <p:nvPr>
            <p:ph idx="1"/>
          </p:nvPr>
        </p:nvSpPr>
        <p:spPr/>
        <p:txBody>
          <a:bodyPr/>
          <a:lstStyle/>
          <a:p>
            <a:r>
              <a:rPr lang="en-US" dirty="0" smtClean="0"/>
              <a:t>Four formal observations required</a:t>
            </a:r>
          </a:p>
          <a:p>
            <a:r>
              <a:rPr lang="en-US" dirty="0" smtClean="0"/>
              <a:t>Complete ULM observation rubrics (see handouts)</a:t>
            </a:r>
          </a:p>
          <a:p>
            <a:pPr lvl="1"/>
            <a:r>
              <a:rPr lang="en-US" dirty="0" smtClean="0"/>
              <a:t>Give copy to student teacher for Professional Notebook</a:t>
            </a:r>
          </a:p>
          <a:p>
            <a:r>
              <a:rPr lang="en-US" dirty="0" smtClean="0"/>
              <a:t>Discuss observations with student teacher and give feedback</a:t>
            </a:r>
          </a:p>
          <a:p>
            <a:r>
              <a:rPr lang="en-US" dirty="0" smtClean="0"/>
              <a:t>Enter rubric ratings into TaskStream</a:t>
            </a:r>
          </a:p>
        </p:txBody>
      </p:sp>
    </p:spTree>
  </p:cSld>
  <p:clrMapOvr>
    <a:masterClrMapping/>
  </p:clrMapOvr>
  <p:transition>
    <p:fade thruBlk="1"/>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Student Teacher Grades</a:t>
            </a:r>
            <a:endParaRPr lang="en-US" dirty="0"/>
          </a:p>
        </p:txBody>
      </p:sp>
      <p:sp>
        <p:nvSpPr>
          <p:cNvPr id="3" name="Content Placeholder 2"/>
          <p:cNvSpPr>
            <a:spLocks noGrp="1"/>
          </p:cNvSpPr>
          <p:nvPr>
            <p:ph idx="1"/>
          </p:nvPr>
        </p:nvSpPr>
        <p:spPr/>
        <p:txBody>
          <a:bodyPr/>
          <a:lstStyle/>
          <a:p>
            <a:r>
              <a:rPr lang="en-US" dirty="0" smtClean="0"/>
              <a:t>TaskStream</a:t>
            </a:r>
          </a:p>
          <a:p>
            <a:r>
              <a:rPr lang="en-US" dirty="0" smtClean="0"/>
              <a:t>Field Experience</a:t>
            </a:r>
          </a:p>
          <a:p>
            <a:r>
              <a:rPr lang="en-US" dirty="0" smtClean="0"/>
              <a:t>Final Assessment</a:t>
            </a:r>
          </a:p>
          <a:p>
            <a:pPr>
              <a:buNone/>
            </a:pPr>
            <a:endParaRPr lang="en-US" dirty="0" smtClean="0"/>
          </a:p>
          <a:p>
            <a:pPr>
              <a:buNone/>
            </a:pPr>
            <a:r>
              <a:rPr lang="en-US" i="1" dirty="0" smtClean="0"/>
              <a:t>(Handouts pg. </a:t>
            </a:r>
            <a:r>
              <a:rPr lang="en-US" i="1" dirty="0" smtClean="0"/>
              <a:t>17)</a:t>
            </a:r>
            <a:endParaRPr lang="en-US" i="1" dirty="0"/>
          </a:p>
        </p:txBody>
      </p:sp>
    </p:spTree>
  </p:cSld>
  <p:clrMapOvr>
    <a:masterClrMapping/>
  </p:clrMapOvr>
  <p:transition>
    <p:fade thruBlk="1"/>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Responsibilities of Classroom Supervisors</a:t>
            </a:r>
            <a:endParaRPr lang="en-US" sz="2400" dirty="0"/>
          </a:p>
        </p:txBody>
      </p:sp>
      <p:sp>
        <p:nvSpPr>
          <p:cNvPr id="3" name="Content Placeholder 2"/>
          <p:cNvSpPr>
            <a:spLocks noGrp="1"/>
          </p:cNvSpPr>
          <p:nvPr>
            <p:ph idx="1"/>
          </p:nvPr>
        </p:nvSpPr>
        <p:spPr>
          <a:xfrm>
            <a:off x="1752600" y="1143000"/>
            <a:ext cx="7010400" cy="4824413"/>
          </a:xfrm>
        </p:spPr>
        <p:txBody>
          <a:bodyPr/>
          <a:lstStyle/>
          <a:p>
            <a:r>
              <a:rPr lang="en-US" sz="2000" dirty="0" smtClean="0"/>
              <a:t>Interpret to school’s philosophy, policies and special rules and regulations that may be in effect. </a:t>
            </a:r>
            <a:endParaRPr lang="en-US" sz="3200" dirty="0" smtClean="0"/>
          </a:p>
          <a:p>
            <a:r>
              <a:rPr lang="en-US" sz="2000" b="1" dirty="0" smtClean="0"/>
              <a:t>Help the student teacher to understand the operation of the school program as a whole and know the role s/he is to play in it. </a:t>
            </a:r>
            <a:endParaRPr lang="en-US" sz="3200" b="1" dirty="0" smtClean="0"/>
          </a:p>
          <a:p>
            <a:r>
              <a:rPr lang="en-US" sz="2000" dirty="0" smtClean="0"/>
              <a:t>Insure the safety and welfare of students. </a:t>
            </a:r>
            <a:endParaRPr lang="en-US" sz="3200" dirty="0" smtClean="0"/>
          </a:p>
          <a:p>
            <a:r>
              <a:rPr lang="en-US" sz="2000" b="1" dirty="0" smtClean="0"/>
              <a:t>Inform the student teacher on such matters as the faculty lounge, the cafeteria, special rooms, and school equipment with special reference to the conditions under which the student teacher is to use them. </a:t>
            </a:r>
            <a:endParaRPr lang="en-US" sz="3200" b="1" dirty="0" smtClean="0"/>
          </a:p>
          <a:p>
            <a:r>
              <a:rPr lang="en-US" sz="2000" dirty="0" smtClean="0"/>
              <a:t>Inform the student teacher of the library facilities and encourage the use of technology teaching. </a:t>
            </a:r>
            <a:endParaRPr lang="en-US" sz="3200" dirty="0" smtClean="0"/>
          </a:p>
          <a:p>
            <a:r>
              <a:rPr lang="en-US" sz="2000" b="1" dirty="0" smtClean="0"/>
              <a:t>Assist in scheduling observations in other schools and classrooms. </a:t>
            </a:r>
            <a:endParaRPr lang="en-US" sz="3200" b="1" dirty="0" smtClean="0"/>
          </a:p>
        </p:txBody>
      </p:sp>
    </p:spTree>
  </p:cSld>
  <p:clrMapOvr>
    <a:masterClrMapping/>
  </p:clrMapOvr>
  <p:transition>
    <p:fade thruBlk="1"/>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Supervisor Resources</a:t>
            </a:r>
            <a:endParaRPr lang="en-US" dirty="0"/>
          </a:p>
        </p:txBody>
      </p:sp>
      <p:sp>
        <p:nvSpPr>
          <p:cNvPr id="3" name="Content Placeholder 2"/>
          <p:cNvSpPr>
            <a:spLocks noGrp="1"/>
          </p:cNvSpPr>
          <p:nvPr>
            <p:ph idx="1"/>
          </p:nvPr>
        </p:nvSpPr>
        <p:spPr/>
        <p:txBody>
          <a:bodyPr/>
          <a:lstStyle/>
          <a:p>
            <a:pPr marL="0" indent="0" algn="ctr">
              <a:buNone/>
            </a:pPr>
            <a:r>
              <a:rPr lang="en-US" dirty="0" smtClean="0"/>
              <a:t>Electronic copies of Student Teacher Handbook and observations forms can be downloaded from</a:t>
            </a:r>
          </a:p>
          <a:p>
            <a:pPr algn="ctr">
              <a:buNone/>
            </a:pPr>
            <a:r>
              <a:rPr lang="en-US" dirty="0" smtClean="0">
                <a:hlinkClick r:id="rId2"/>
              </a:rPr>
              <a:t>http://www.ulm.edu/~tallen/resources.html</a:t>
            </a:r>
            <a:endParaRPr lang="en-US" dirty="0" smtClean="0"/>
          </a:p>
          <a:p>
            <a:pPr algn="ctr">
              <a:buNone/>
            </a:pPr>
            <a:endParaRPr lang="en-US" dirty="0"/>
          </a:p>
        </p:txBody>
      </p:sp>
    </p:spTree>
  </p:cSld>
  <p:clrMapOvr>
    <a:masterClrMapping/>
  </p:clrMapOvr>
  <p:transition>
    <p:fade thruBlk="1"/>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2313" y="1143000"/>
            <a:ext cx="7772400" cy="4625975"/>
          </a:xfrm>
        </p:spPr>
        <p:txBody>
          <a:bodyPr/>
          <a:lstStyle/>
          <a:p>
            <a:pPr algn="ctr"/>
            <a:r>
              <a:rPr lang="en-US" dirty="0" smtClean="0"/>
              <a:t>Wrap Up/questions</a:t>
            </a:r>
            <a:br>
              <a:rPr lang="en-US" dirty="0" smtClean="0"/>
            </a:br>
            <a:r>
              <a:rPr lang="en-US" dirty="0" smtClean="0"/>
              <a:t/>
            </a:r>
            <a:br>
              <a:rPr lang="en-US" dirty="0" smtClean="0"/>
            </a:br>
            <a:r>
              <a:rPr lang="en-US" dirty="0" smtClean="0"/>
              <a:t/>
            </a:r>
            <a:br>
              <a:rPr lang="en-US" dirty="0" smtClean="0"/>
            </a:br>
            <a:r>
              <a:rPr lang="en-US" sz="3200" cap="none" dirty="0" smtClean="0">
                <a:latin typeface="+mn-lt"/>
              </a:rPr>
              <a:t>Tina Allen</a:t>
            </a:r>
            <a:br>
              <a:rPr lang="en-US" sz="3200" cap="none" dirty="0" smtClean="0">
                <a:latin typeface="+mn-lt"/>
              </a:rPr>
            </a:br>
            <a:r>
              <a:rPr lang="en-US" sz="3200" cap="none" dirty="0" smtClean="0">
                <a:latin typeface="+mn-lt"/>
                <a:hlinkClick r:id="rId2"/>
              </a:rPr>
              <a:t>tallen@ulm.edu</a:t>
            </a:r>
            <a:r>
              <a:rPr lang="en-US" sz="3200" cap="none" dirty="0" smtClean="0">
                <a:latin typeface="+mn-lt"/>
              </a:rPr>
              <a:t/>
            </a:r>
            <a:br>
              <a:rPr lang="en-US" sz="3200" cap="none" dirty="0" smtClean="0">
                <a:latin typeface="+mn-lt"/>
              </a:rPr>
            </a:br>
            <a:r>
              <a:rPr lang="en-US" sz="3200" cap="none" dirty="0" smtClean="0">
                <a:latin typeface="+mn-lt"/>
              </a:rPr>
              <a:t>342-1271</a:t>
            </a:r>
            <a:br>
              <a:rPr lang="en-US" sz="3200" cap="none" dirty="0" smtClean="0">
                <a:latin typeface="+mn-lt"/>
              </a:rPr>
            </a:br>
            <a:r>
              <a:rPr lang="en-US" sz="3200" cap="none" dirty="0" smtClean="0">
                <a:latin typeface="+mn-lt"/>
              </a:rPr>
              <a:t>Strauss </a:t>
            </a:r>
            <a:r>
              <a:rPr lang="en-US" sz="3200" cap="none" dirty="0" smtClean="0">
                <a:latin typeface="+mn-lt"/>
              </a:rPr>
              <a:t>228</a:t>
            </a:r>
            <a:endParaRPr lang="en-US" cap="none" dirty="0">
              <a:latin typeface="+mn-lt"/>
            </a:endParaRPr>
          </a:p>
        </p:txBody>
      </p:sp>
    </p:spTree>
  </p:cSld>
  <p:clrMapOvr>
    <a:masterClrMapping/>
  </p:clrMapOvr>
  <p:transition>
    <p:fade thruBlk="1"/>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Responsibilities of Classroom Supervisors</a:t>
            </a:r>
            <a:endParaRPr lang="en-US" sz="2400" dirty="0"/>
          </a:p>
        </p:txBody>
      </p:sp>
      <p:sp>
        <p:nvSpPr>
          <p:cNvPr id="3" name="Content Placeholder 2"/>
          <p:cNvSpPr>
            <a:spLocks noGrp="1"/>
          </p:cNvSpPr>
          <p:nvPr>
            <p:ph idx="1"/>
          </p:nvPr>
        </p:nvSpPr>
        <p:spPr>
          <a:xfrm>
            <a:off x="1600200" y="1219200"/>
            <a:ext cx="7315200" cy="4748213"/>
          </a:xfrm>
        </p:spPr>
        <p:txBody>
          <a:bodyPr/>
          <a:lstStyle/>
          <a:p>
            <a:r>
              <a:rPr lang="en-US" sz="2000" b="1" dirty="0" smtClean="0"/>
              <a:t>Arrange conferences with the student teacher as needed to plan for teaching and to discuss problems that arise. </a:t>
            </a:r>
            <a:endParaRPr lang="en-US" sz="3200" b="1" dirty="0" smtClean="0"/>
          </a:p>
          <a:p>
            <a:r>
              <a:rPr lang="en-US" sz="2000" dirty="0" smtClean="0"/>
              <a:t>Maintain membership in appropriate professional organizations and make the student teacher aware of the benefits to be realized from such affiliations. </a:t>
            </a:r>
            <a:endParaRPr lang="en-US" sz="3200" dirty="0" smtClean="0"/>
          </a:p>
          <a:p>
            <a:r>
              <a:rPr lang="en-US" sz="2000" b="1" dirty="0" smtClean="0"/>
              <a:t>Convey to student teacher by example an attitude of understanding and empathy with all students. </a:t>
            </a:r>
          </a:p>
          <a:p>
            <a:r>
              <a:rPr lang="en-US" sz="2000" dirty="0" smtClean="0">
                <a:ea typeface="+mn-ea"/>
                <a:cs typeface="+mn-cs"/>
              </a:rPr>
              <a:t>Is available for consultation and moral support when needed. </a:t>
            </a:r>
          </a:p>
          <a:p>
            <a:r>
              <a:rPr lang="en-US" sz="2000" dirty="0" smtClean="0">
                <a:ea typeface="+mn-ea"/>
                <a:cs typeface="+mn-cs"/>
              </a:rPr>
              <a:t>Helps the student teacher set goals and formulate educational philosophy. </a:t>
            </a:r>
          </a:p>
          <a:p>
            <a:r>
              <a:rPr lang="en-US" sz="2000" b="1" dirty="0" smtClean="0">
                <a:ea typeface="+mn-ea"/>
                <a:cs typeface="+mn-cs"/>
              </a:rPr>
              <a:t>Shares in planning with student teacher. </a:t>
            </a:r>
          </a:p>
          <a:p>
            <a:r>
              <a:rPr lang="en-US" sz="2000" b="1" dirty="0" smtClean="0">
                <a:ea typeface="+mn-ea"/>
                <a:cs typeface="+mn-cs"/>
              </a:rPr>
              <a:t>Originates and suggests new ideas without dominating the student teacher’s thoughts and actions. </a:t>
            </a:r>
          </a:p>
        </p:txBody>
      </p:sp>
    </p:spTree>
  </p:cSld>
  <p:clrMapOvr>
    <a:masterClrMapping/>
  </p:clrMapOvr>
  <p:transition>
    <p:fade thruBlk="1"/>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Responsibilities of Classroom Supervisors</a:t>
            </a:r>
            <a:endParaRPr lang="en-US" sz="2400" dirty="0"/>
          </a:p>
        </p:txBody>
      </p:sp>
      <p:sp>
        <p:nvSpPr>
          <p:cNvPr id="3" name="Content Placeholder 2"/>
          <p:cNvSpPr>
            <a:spLocks noGrp="1"/>
          </p:cNvSpPr>
          <p:nvPr>
            <p:ph idx="1"/>
          </p:nvPr>
        </p:nvSpPr>
        <p:spPr/>
        <p:txBody>
          <a:bodyPr/>
          <a:lstStyle/>
          <a:p>
            <a:r>
              <a:rPr lang="en-US" sz="2000" dirty="0" smtClean="0"/>
              <a:t>Establishes a feeling of security on the part of the student teacher by </a:t>
            </a:r>
            <a:r>
              <a:rPr lang="en-US" sz="2000" b="1" dirty="0" smtClean="0"/>
              <a:t>clarifying responsibilities throughout the student teaching period. </a:t>
            </a:r>
          </a:p>
          <a:p>
            <a:r>
              <a:rPr lang="en-US" sz="2000" b="1" dirty="0" smtClean="0"/>
              <a:t>Offers continuous, specific, and constructive criticism in a sympathetic manner. </a:t>
            </a:r>
          </a:p>
          <a:p>
            <a:r>
              <a:rPr lang="en-US" sz="2000" dirty="0" smtClean="0"/>
              <a:t>Helps the student teacher develop understanding of personal strengths and weaknesses in an attempt to build a healthy self‐concept. </a:t>
            </a:r>
          </a:p>
          <a:p>
            <a:r>
              <a:rPr lang="en-US" sz="2000" b="1" dirty="0" smtClean="0"/>
              <a:t>Invites the student teacher to participate in the professional activities of the faculty. </a:t>
            </a:r>
          </a:p>
          <a:p>
            <a:r>
              <a:rPr lang="en-US" sz="2000" b="1" dirty="0" smtClean="0"/>
              <a:t>Shows willingness to consider new and different techniques in an open‐minded manner. </a:t>
            </a:r>
          </a:p>
          <a:p>
            <a:endParaRPr lang="en-US" sz="2000" dirty="0"/>
          </a:p>
        </p:txBody>
      </p:sp>
    </p:spTree>
  </p:cSld>
  <p:clrMapOvr>
    <a:masterClrMapping/>
  </p:clrMapOvr>
  <p:transition>
    <p:fade thruBlk="1"/>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Responsibilities of Classroom Supervisors</a:t>
            </a:r>
            <a:endParaRPr lang="en-US" sz="2400" dirty="0"/>
          </a:p>
        </p:txBody>
      </p:sp>
      <p:sp>
        <p:nvSpPr>
          <p:cNvPr id="3" name="Content Placeholder 2"/>
          <p:cNvSpPr>
            <a:spLocks noGrp="1"/>
          </p:cNvSpPr>
          <p:nvPr>
            <p:ph idx="1"/>
          </p:nvPr>
        </p:nvSpPr>
        <p:spPr/>
        <p:txBody>
          <a:bodyPr/>
          <a:lstStyle/>
          <a:p>
            <a:r>
              <a:rPr lang="en-US" sz="2000" b="1" dirty="0" smtClean="0"/>
              <a:t>Gradually allows the student teacher to accept increasing responsibility until full teaching responsibility is assumed. </a:t>
            </a:r>
            <a:endParaRPr lang="en-US" sz="3200" b="1" dirty="0" smtClean="0"/>
          </a:p>
          <a:p>
            <a:r>
              <a:rPr lang="en-US" sz="2000" b="1" dirty="0" smtClean="0"/>
              <a:t>Enhances the status of the student teacher in the eyes of students and avoids interrupting the student teacher to correct a mistake when the student teacher is in charge of the class. </a:t>
            </a:r>
            <a:endParaRPr lang="en-US" sz="3200" b="1" dirty="0" smtClean="0"/>
          </a:p>
          <a:p>
            <a:r>
              <a:rPr lang="en-US" sz="2000" dirty="0" smtClean="0"/>
              <a:t>Helps the student teacher understand teaching in relation to the entire school program. </a:t>
            </a:r>
            <a:endParaRPr lang="en-US" sz="3200" dirty="0" smtClean="0"/>
          </a:p>
          <a:p>
            <a:r>
              <a:rPr lang="en-US" sz="2000" dirty="0" smtClean="0"/>
              <a:t>Assists the student teacher in recognizing theories in such fields as child development, psychological principles, and curriculum changes. </a:t>
            </a:r>
            <a:endParaRPr lang="en-US" sz="3200" dirty="0" smtClean="0"/>
          </a:p>
        </p:txBody>
      </p:sp>
    </p:spTree>
  </p:cSld>
  <p:clrMapOvr>
    <a:masterClrMapping/>
  </p:clrMapOvr>
  <p:transition>
    <p:fade thruBlk="1"/>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Responsibilities of Classroom Supervisors</a:t>
            </a:r>
            <a:endParaRPr lang="en-US" sz="2400" dirty="0"/>
          </a:p>
        </p:txBody>
      </p:sp>
      <p:sp>
        <p:nvSpPr>
          <p:cNvPr id="3" name="Content Placeholder 2"/>
          <p:cNvSpPr>
            <a:spLocks noGrp="1"/>
          </p:cNvSpPr>
          <p:nvPr>
            <p:ph idx="1"/>
          </p:nvPr>
        </p:nvSpPr>
        <p:spPr/>
        <p:txBody>
          <a:bodyPr/>
          <a:lstStyle/>
          <a:p>
            <a:r>
              <a:rPr lang="en-US" sz="2000" dirty="0" smtClean="0"/>
              <a:t>Sets a good example for the student teacher in personal appearance, grooming, speech, and appropriate mannerisms; </a:t>
            </a:r>
            <a:endParaRPr lang="en-US" sz="3200" dirty="0" smtClean="0"/>
          </a:p>
          <a:p>
            <a:r>
              <a:rPr lang="en-US" sz="2000" dirty="0" smtClean="0"/>
              <a:t>Makes rational judgments, takes appropriate actions, and accepts responsibility for the consequences. </a:t>
            </a:r>
            <a:endParaRPr lang="en-US" sz="3200" dirty="0" smtClean="0"/>
          </a:p>
          <a:p>
            <a:r>
              <a:rPr lang="en-US" sz="2000" dirty="0" smtClean="0"/>
              <a:t>Knows own strengths and weaknesses and accepts self. </a:t>
            </a:r>
            <a:endParaRPr lang="en-US" sz="3200" dirty="0" smtClean="0"/>
          </a:p>
          <a:p>
            <a:r>
              <a:rPr lang="en-US" sz="2000" b="1" dirty="0" smtClean="0"/>
              <a:t>Reflects a positive professional attitude and a real liking and respect for teaching. </a:t>
            </a:r>
            <a:endParaRPr lang="en-US" sz="3200" b="1" dirty="0" smtClean="0"/>
          </a:p>
          <a:p>
            <a:r>
              <a:rPr lang="en-US" sz="2000" dirty="0" smtClean="0"/>
              <a:t>Exhibits interest in continuous self‐improvement and educational advancement. </a:t>
            </a:r>
            <a:endParaRPr lang="en-US" sz="3200" dirty="0" smtClean="0"/>
          </a:p>
          <a:p>
            <a:r>
              <a:rPr lang="en-US" sz="2000" dirty="0" smtClean="0"/>
              <a:t>Reflects maturity, enthusiasm, and interest. </a:t>
            </a:r>
            <a:endParaRPr lang="en-US" sz="3200" dirty="0" smtClean="0"/>
          </a:p>
        </p:txBody>
      </p:sp>
    </p:spTree>
  </p:cSld>
  <p:clrMapOvr>
    <a:masterClrMapping/>
  </p:clrMapOvr>
  <p:transition>
    <p:fade thruBlk="1"/>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Student Teaching Policies</a:t>
            </a:r>
            <a:endParaRPr lang="en-US" dirty="0"/>
          </a:p>
        </p:txBody>
      </p:sp>
      <p:sp>
        <p:nvSpPr>
          <p:cNvPr id="3" name="Content Placeholder 2"/>
          <p:cNvSpPr>
            <a:spLocks noGrp="1"/>
          </p:cNvSpPr>
          <p:nvPr>
            <p:ph idx="1"/>
          </p:nvPr>
        </p:nvSpPr>
        <p:spPr>
          <a:xfrm>
            <a:off x="1752600" y="1066800"/>
            <a:ext cx="7010400" cy="4572000"/>
          </a:xfrm>
        </p:spPr>
        <p:txBody>
          <a:bodyPr/>
          <a:lstStyle/>
          <a:p>
            <a:r>
              <a:rPr lang="en-US" sz="2000" dirty="0" smtClean="0"/>
              <a:t>The Louisiana Legislature mandated through House Bill 733 that students must student teach all day. The law specifically states the following: </a:t>
            </a:r>
          </a:p>
          <a:p>
            <a:pPr lvl="1"/>
            <a:r>
              <a:rPr lang="en-US" sz="1800" dirty="0" smtClean="0"/>
              <a:t>applicant shall have spent a minimum of 270 clock hours in student teaching </a:t>
            </a:r>
          </a:p>
          <a:p>
            <a:pPr lvl="1"/>
            <a:r>
              <a:rPr lang="en-US" sz="1800" u="sng" dirty="0" smtClean="0"/>
              <a:t>at least 180 of such hours spent in actual teaching</a:t>
            </a:r>
          </a:p>
          <a:p>
            <a:r>
              <a:rPr lang="en-US" sz="2000" dirty="0" smtClean="0"/>
              <a:t>The student teacher is expected to spend all day, five days per week, in the cooperating school. </a:t>
            </a:r>
          </a:p>
          <a:p>
            <a:r>
              <a:rPr lang="en-US" sz="2000" dirty="0" smtClean="0"/>
              <a:t>One or two weeks should be devoted to full‐time (all‐day) teaching or “solo‐teaching”. </a:t>
            </a:r>
          </a:p>
          <a:p>
            <a:r>
              <a:rPr lang="en-US" sz="2000" dirty="0" smtClean="0"/>
              <a:t>An “Early Release” is possible only in the event that the student teacher is being hired in a teaching position</a:t>
            </a:r>
          </a:p>
          <a:p>
            <a:pPr lvl="1"/>
            <a:r>
              <a:rPr lang="en-US" sz="1800" dirty="0" smtClean="0"/>
              <a:t>In order for an early release to be granted, the Coordinator of Field Experiences and Teacher Candidacy must verify with the university supervisor that all clock hours, direct teaching hours, and TaskStream assignments are completed. </a:t>
            </a:r>
            <a:endParaRPr lang="en-US" sz="1800" dirty="0"/>
          </a:p>
        </p:txBody>
      </p:sp>
    </p:spTree>
  </p:cSld>
  <p:clrMapOvr>
    <a:masterClrMapping/>
  </p:clrMapOvr>
  <p:transition>
    <p:fade thruBlk="1"/>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Activity Logs</a:t>
            </a:r>
            <a:endParaRPr lang="en-US" dirty="0"/>
          </a:p>
        </p:txBody>
      </p:sp>
      <p:sp>
        <p:nvSpPr>
          <p:cNvPr id="3" name="Content Placeholder 2"/>
          <p:cNvSpPr>
            <a:spLocks noGrp="1"/>
          </p:cNvSpPr>
          <p:nvPr>
            <p:ph idx="1"/>
          </p:nvPr>
        </p:nvSpPr>
        <p:spPr/>
        <p:txBody>
          <a:bodyPr/>
          <a:lstStyle/>
          <a:p>
            <a:r>
              <a:rPr lang="en-US" dirty="0" smtClean="0"/>
              <a:t>Student teachers complete Activity Logs each week of the student teaching semester (pg. 3)</a:t>
            </a:r>
          </a:p>
          <a:p>
            <a:r>
              <a:rPr lang="en-US" dirty="0" smtClean="0"/>
              <a:t>Example on page </a:t>
            </a:r>
          </a:p>
          <a:p>
            <a:pPr lvl="1"/>
            <a:r>
              <a:rPr lang="en-US" sz="1800" b="1" dirty="0" smtClean="0"/>
              <a:t>Participation: </a:t>
            </a:r>
            <a:r>
              <a:rPr lang="en-US" sz="1800" dirty="0" smtClean="0"/>
              <a:t>Assisting the teacher in any phase of duty except direct teaching or ULM sponsored meetings which require the student’s attendance</a:t>
            </a:r>
          </a:p>
          <a:p>
            <a:pPr lvl="1"/>
            <a:r>
              <a:rPr lang="en-US" sz="1800" b="1" dirty="0" smtClean="0"/>
              <a:t>Conference: </a:t>
            </a:r>
            <a:r>
              <a:rPr lang="en-US" sz="1800" dirty="0" smtClean="0"/>
              <a:t>Meetings with the classroom supervisor, cooperating principal, university supervisor, or the Coordinator of Field Experiences and Teacher Candidacy </a:t>
            </a:r>
          </a:p>
          <a:p>
            <a:pPr lvl="1"/>
            <a:r>
              <a:rPr lang="en-US" sz="1800" b="1" dirty="0" smtClean="0"/>
              <a:t>Observation: </a:t>
            </a:r>
            <a:r>
              <a:rPr lang="en-US" sz="1800" dirty="0" smtClean="0"/>
              <a:t>Watching a teaching‐learning situation. </a:t>
            </a:r>
          </a:p>
          <a:p>
            <a:pPr lvl="1"/>
            <a:r>
              <a:rPr lang="en-US" sz="1800" b="1" dirty="0" smtClean="0"/>
              <a:t>Teaching: </a:t>
            </a:r>
            <a:r>
              <a:rPr lang="en-US" sz="1800" dirty="0" smtClean="0"/>
              <a:t>Assuming the responsibility of planning and instructing.  Must be documented with lesson plan.</a:t>
            </a:r>
          </a:p>
          <a:p>
            <a:r>
              <a:rPr lang="en-US" dirty="0" smtClean="0"/>
              <a:t>CRS must verify accuracy and initial each day</a:t>
            </a:r>
            <a:endParaRPr lang="en-US" sz="1800" dirty="0" smtClean="0"/>
          </a:p>
        </p:txBody>
      </p:sp>
    </p:spTree>
  </p:cSld>
  <p:clrMapOvr>
    <a:masterClrMapping/>
  </p:clrMapOvr>
  <p:transition>
    <p:fade thruBlk="1"/>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Student Teacher as a Substitute</a:t>
            </a:r>
            <a:endParaRPr lang="en-US" dirty="0"/>
          </a:p>
        </p:txBody>
      </p:sp>
      <p:sp>
        <p:nvSpPr>
          <p:cNvPr id="3" name="Content Placeholder 2"/>
          <p:cNvSpPr>
            <a:spLocks noGrp="1"/>
          </p:cNvSpPr>
          <p:nvPr>
            <p:ph idx="1"/>
          </p:nvPr>
        </p:nvSpPr>
        <p:spPr/>
        <p:txBody>
          <a:bodyPr/>
          <a:lstStyle/>
          <a:p>
            <a:r>
              <a:rPr lang="en-US" dirty="0" smtClean="0"/>
              <a:t>The student teacher cannot be used in lieu of a paid substitute in the absence of the classroom supervisor or any other teacher in the school. </a:t>
            </a:r>
          </a:p>
          <a:p>
            <a:r>
              <a:rPr lang="en-US" dirty="0" smtClean="0"/>
              <a:t>The student teacher can fill in for the classroom supervisor if an emergency arises and/or if the classroom supervisor must be out of the room for a brief period of time during the school day. </a:t>
            </a:r>
            <a:endParaRPr lang="en-US" dirty="0"/>
          </a:p>
        </p:txBody>
      </p:sp>
    </p:spTree>
  </p:cSld>
  <p:clrMapOvr>
    <a:masterClrMapping/>
  </p:clrMapOvr>
  <p:transition>
    <p:fade thruBlk="1"/>
  </p:transition>
</p:sld>
</file>

<file path=ppt/theme/theme1.xml><?xml version="1.0" encoding="utf-8"?>
<a:theme xmlns:a="http://schemas.openxmlformats.org/drawingml/2006/main" name="Education">
  <a:themeElements>
    <a:clrScheme name="1844_Classroom Expectations_Copyedited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844_Classroom Expectations_Copyedited">
      <a:majorFont>
        <a:latin typeface="Tahoma"/>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C0C0C0"/>
        </a:solidFill>
        <a:ln w="2857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80000"/>
          </a:lnSpc>
          <a:spcBef>
            <a:spcPct val="2000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rgbClr val="C0C0C0"/>
        </a:solidFill>
        <a:ln w="2857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80000"/>
          </a:lnSpc>
          <a:spcBef>
            <a:spcPct val="2000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1844_Classroom Expectations_Copyedited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844_Classroom Expectations_Copyedited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844_Classroom Expectations_Copyedited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844_Classroom Expectations_Copyedited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844_Classroom Expectations_Copyedited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844_Classroom Expectations_Copyedited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844_Classroom Expectations_Copyedited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844_Classroom Expectations_Copyedited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844_Classroom Expectations_Copyedited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844_Classroom Expectations_Copyedited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844_Classroom Expectations_Copyedited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844_Classroom Expectations_Copyedited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1844_Classroom Expectations_Copyedited 1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Education</Template>
  <TotalTime>97</TotalTime>
  <Words>1458</Words>
  <Application>Microsoft Office PowerPoint</Application>
  <PresentationFormat>On-screen Show (4:3)</PresentationFormat>
  <Paragraphs>126</Paragraphs>
  <Slides>21</Slides>
  <Notes>1</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Education</vt:lpstr>
      <vt:lpstr>Classroom Supervisor Orientation</vt:lpstr>
      <vt:lpstr>Responsibilities of Classroom Supervisors</vt:lpstr>
      <vt:lpstr>Responsibilities of Classroom Supervisors</vt:lpstr>
      <vt:lpstr>Responsibilities of Classroom Supervisors</vt:lpstr>
      <vt:lpstr>Responsibilities of Classroom Supervisors</vt:lpstr>
      <vt:lpstr>Responsibilities of Classroom Supervisors</vt:lpstr>
      <vt:lpstr>Student Teaching Policies</vt:lpstr>
      <vt:lpstr>Activity Logs</vt:lpstr>
      <vt:lpstr>Student Teacher as a Substitute</vt:lpstr>
      <vt:lpstr>Lesson Plans</vt:lpstr>
      <vt:lpstr>Attendance Requirements </vt:lpstr>
      <vt:lpstr>Professional Notebook</vt:lpstr>
      <vt:lpstr>TaskStream Accounts</vt:lpstr>
      <vt:lpstr>Daily Lesson Plans</vt:lpstr>
      <vt:lpstr>Observations by the Student Teacher During the Semester</vt:lpstr>
      <vt:lpstr>Suggested Schedule (pg 10)</vt:lpstr>
      <vt:lpstr>Your TaskStream Responsibilities</vt:lpstr>
      <vt:lpstr>Classroom Supervisor Observations</vt:lpstr>
      <vt:lpstr>Student Teacher Grades</vt:lpstr>
      <vt:lpstr>Supervisor Resources</vt:lpstr>
      <vt:lpstr>Wrap Up/questions   Tina Allen tallen@ulm.edu 342-1271 Strauss 228</vt:lpstr>
    </vt:vector>
  </TitlesOfParts>
  <Company>ULM</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Classroom Supervisor Orientation</dc:title>
  <dc:creator>Tina Allen</dc:creator>
  <cp:lastModifiedBy>Tina Allen</cp:lastModifiedBy>
  <cp:revision>11</cp:revision>
  <dcterms:created xsi:type="dcterms:W3CDTF">2010-02-04T16:07:54Z</dcterms:created>
  <dcterms:modified xsi:type="dcterms:W3CDTF">2011-01-27T21:52:08Z</dcterms:modified>
</cp:coreProperties>
</file>